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3" r:id="rId3"/>
    <p:sldMasterId id="2147483695" r:id="rId4"/>
  </p:sldMasterIdLst>
  <p:notesMasterIdLst>
    <p:notesMasterId r:id="rId3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196170791151"/>
          <c:y val="0.0282051282051282"/>
          <c:w val="0.61393853112111"/>
          <c:h val="0.782931152836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Have better training or skill in technology use</c:v>
                </c:pt>
                <c:pt idx="1">
                  <c:v>More or better technology available</c:v>
                </c:pt>
                <c:pt idx="2">
                  <c:v>Instructors use cutting-edge technologies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0.29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Have better training or skill in technology use</c:v>
                </c:pt>
                <c:pt idx="1">
                  <c:v>More or better technology available</c:v>
                </c:pt>
                <c:pt idx="2">
                  <c:v>Instructors use cutting-edge technologies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0.38</c:v>
                </c:pt>
                <c:pt idx="1">
                  <c:v>0.38</c:v>
                </c:pt>
                <c:pt idx="2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Have better training or skill in technology use</c:v>
                </c:pt>
                <c:pt idx="1">
                  <c:v>More or better technology available</c:v>
                </c:pt>
                <c:pt idx="2">
                  <c:v>Instructors use cutting-edge technologies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0.19</c:v>
                </c:pt>
                <c:pt idx="1">
                  <c:v>0.25</c:v>
                </c:pt>
                <c:pt idx="2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2836152"/>
        <c:axId val="-2102833096"/>
      </c:barChart>
      <c:catAx>
        <c:axId val="-2102836152"/>
        <c:scaling>
          <c:orientation val="minMax"/>
        </c:scaling>
        <c:delete val="0"/>
        <c:axPos val="l"/>
        <c:majorTickMark val="none"/>
        <c:minorTickMark val="none"/>
        <c:tickLblPos val="low"/>
        <c:crossAx val="-2102833096"/>
        <c:crosses val="autoZero"/>
        <c:auto val="1"/>
        <c:lblAlgn val="r"/>
        <c:lblOffset val="100"/>
        <c:noMultiLvlLbl val="0"/>
      </c:catAx>
      <c:valAx>
        <c:axId val="-21028330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2836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427038725422"/>
          <c:y val="0.0282051282051282"/>
          <c:w val="0.698389510521711"/>
          <c:h val="0.782931152836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often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Other staff &amp; offices</c:v>
                </c:pt>
                <c:pt idx="1">
                  <c:v>Student services staff</c:v>
                </c:pt>
                <c:pt idx="2">
                  <c:v>Advisors</c:v>
                </c:pt>
                <c:pt idx="3">
                  <c:v>Faculty</c:v>
                </c:pt>
                <c:pt idx="4">
                  <c:v>Classmates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0.17</c:v>
                </c:pt>
                <c:pt idx="2">
                  <c:v>0.32</c:v>
                </c:pt>
                <c:pt idx="3">
                  <c:v>0.39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Other staff &amp; offices</c:v>
                </c:pt>
                <c:pt idx="1">
                  <c:v>Student services staff</c:v>
                </c:pt>
                <c:pt idx="2">
                  <c:v>Advisors</c:v>
                </c:pt>
                <c:pt idx="3">
                  <c:v>Faculty</c:v>
                </c:pt>
                <c:pt idx="4">
                  <c:v>Classmates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0.17</c:v>
                </c:pt>
                <c:pt idx="1">
                  <c:v>0.16</c:v>
                </c:pt>
                <c:pt idx="2">
                  <c:v>0.31</c:v>
                </c:pt>
                <c:pt idx="3">
                  <c:v>0.36</c:v>
                </c:pt>
                <c:pt idx="4">
                  <c:v>0.28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Other staff &amp; offices</c:v>
                </c:pt>
                <c:pt idx="1">
                  <c:v>Student services staff</c:v>
                </c:pt>
                <c:pt idx="2">
                  <c:v>Advisors</c:v>
                </c:pt>
                <c:pt idx="3">
                  <c:v>Faculty</c:v>
                </c:pt>
                <c:pt idx="4">
                  <c:v>Classmates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0.42</c:v>
                </c:pt>
                <c:pt idx="1">
                  <c:v>0.32</c:v>
                </c:pt>
                <c:pt idx="2">
                  <c:v>0.3</c:v>
                </c:pt>
                <c:pt idx="3">
                  <c:v>0.23</c:v>
                </c:pt>
                <c:pt idx="4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102122008"/>
        <c:axId val="-2102885096"/>
      </c:barChart>
      <c:catAx>
        <c:axId val="-2102122008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02885096"/>
        <c:crosses val="autoZero"/>
        <c:auto val="0"/>
        <c:lblAlgn val="r"/>
        <c:lblOffset val="100"/>
        <c:noMultiLvlLbl val="0"/>
      </c:catAx>
      <c:valAx>
        <c:axId val="-2102885096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2122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471409823772"/>
          <c:y val="0.0282051282051282"/>
          <c:w val="0.566810554930634"/>
          <c:h val="0.782931152836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much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Learn or study with others</c:v>
                </c:pt>
                <c:pt idx="1">
                  <c:v>Learn or study on your own</c:v>
                </c:pt>
                <c:pt idx="2">
                  <c:v>Demonstrate your understanding</c:v>
                </c:pt>
                <c:pt idx="3">
                  <c:v>Understand course material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0.59</c:v>
                </c:pt>
                <c:pt idx="2">
                  <c:v>0.42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Quite a bit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Learn or study with others</c:v>
                </c:pt>
                <c:pt idx="1">
                  <c:v>Learn or study on your own</c:v>
                </c:pt>
                <c:pt idx="2">
                  <c:v>Demonstrate your understanding</c:v>
                </c:pt>
                <c:pt idx="3">
                  <c:v>Understand course material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0.36</c:v>
                </c:pt>
                <c:pt idx="3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Learn or study with others</c:v>
                </c:pt>
                <c:pt idx="1">
                  <c:v>Learn or study on your own</c:v>
                </c:pt>
                <c:pt idx="2">
                  <c:v>Demonstrate your understanding</c:v>
                </c:pt>
                <c:pt idx="3">
                  <c:v>Understand course material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0.22</c:v>
                </c:pt>
                <c:pt idx="1">
                  <c:v>0.09</c:v>
                </c:pt>
                <c:pt idx="2">
                  <c:v>0.17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3699624"/>
        <c:axId val="-2103696536"/>
      </c:barChart>
      <c:catAx>
        <c:axId val="-2103699624"/>
        <c:scaling>
          <c:orientation val="minMax"/>
        </c:scaling>
        <c:delete val="0"/>
        <c:axPos val="l"/>
        <c:majorTickMark val="none"/>
        <c:minorTickMark val="none"/>
        <c:tickLblPos val="low"/>
        <c:crossAx val="-2103696536"/>
        <c:crosses val="autoZero"/>
        <c:auto val="1"/>
        <c:lblAlgn val="r"/>
        <c:lblOffset val="100"/>
        <c:noMultiLvlLbl val="0"/>
      </c:catAx>
      <c:valAx>
        <c:axId val="-2103696536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3699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E9E5-B05C-4249-8A67-5F23818AFD5E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14131-82F1-2045-865D-A3A0CAD8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3E51-2F1A-4AC0-9ED1-E49842EBA7D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0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4CDF5-60AA-4A00-94F7-174DE7DB25A8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68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4CDF5-60AA-4A00-94F7-174DE7DB25A8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60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d_blu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6858000" cy="2743200"/>
          </a:xfrm>
        </p:spPr>
        <p:txBody>
          <a:bodyPr anchor="t" anchorCtr="0"/>
          <a:lstStyle>
            <a:lvl1pPr>
              <a:lnSpc>
                <a:spcPts val="6900"/>
              </a:lnSpc>
              <a:defRPr sz="6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6400800" cy="160020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1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5486400" cy="2514600"/>
          </a:xfrm>
          <a:prstGeom prst="rect">
            <a:avLst/>
          </a:prstGeom>
        </p:spPr>
        <p:txBody>
          <a:bodyPr/>
          <a:lstStyle>
            <a:lvl1pPr algn="l">
              <a:defRPr sz="47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Section Header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-421129" y="-993775"/>
            <a:ext cx="850441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02D1D0"/>
                </a:gs>
                <a:gs pos="75000">
                  <a:srgbClr val="02D1D0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 flipH="1">
            <a:off x="7808471" y="-993775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02D1D0"/>
                </a:gs>
                <a:gs pos="75000">
                  <a:srgbClr val="02D1D0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950913" y="1201738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  <a:latin typeface="Rockwell"/>
                <a:ea typeface="+mj-ea"/>
                <a:cs typeface="Rockwel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pitchFamily="34" charset="0"/>
                <a:ea typeface="ＭＳ Ｐゴシック" pitchFamily="-111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pitchFamily="34" charset="0"/>
                <a:ea typeface="ＭＳ Ｐゴシック" pitchFamily="-111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pitchFamily="34" charset="0"/>
                <a:ea typeface="ＭＳ Ｐゴシック" pitchFamily="-111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pitchFamily="34" charset="0"/>
                <a:ea typeface="ＭＳ Ｐゴシック" pitchFamily="-11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5F6062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5F6062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5F6062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5F6062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defTabSz="914400">
              <a:defRPr/>
            </a:pPr>
            <a:endParaRPr lang="en-US" dirty="0">
              <a:ln>
                <a:solidFill>
                  <a:prstClr val="white">
                    <a:lumMod val="75000"/>
                  </a:prstClr>
                </a:solidFill>
              </a:ln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85800" y="1817674"/>
            <a:ext cx="7772400" cy="3341688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816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8400"/>
            <a:ext cx="1371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7" descr="LogoOnly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4159250"/>
            <a:ext cx="995362" cy="193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371600" cy="39655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365160" y="2798760"/>
            <a:ext cx="7778840" cy="588381"/>
            <a:chOff x="1524000" y="2799115"/>
            <a:chExt cx="7619999" cy="587668"/>
          </a:xfrm>
        </p:grpSpPr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799116"/>
              <a:ext cx="1165356" cy="5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762" y="2799116"/>
              <a:ext cx="1524238" cy="5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582" y="2799115"/>
              <a:ext cx="983417" cy="58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799116"/>
              <a:ext cx="1078786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86" y="2799116"/>
              <a:ext cx="1453127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024" y="2799116"/>
              <a:ext cx="1516151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61" y="1"/>
            <a:ext cx="7778839" cy="2819399"/>
          </a:xfrm>
          <a:solidFill>
            <a:schemeClr val="accent1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61" y="3361386"/>
            <a:ext cx="7778839" cy="3496614"/>
          </a:xfrm>
          <a:solidFill>
            <a:srgbClr val="7C1C51"/>
          </a:solidFill>
        </p:spPr>
        <p:txBody>
          <a:bodyPr/>
          <a:lstStyle>
            <a:lvl1pPr marL="0" indent="0" algn="ctr">
              <a:buNone/>
              <a:defRPr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689600" cy="3644900"/>
          </a:xfrm>
          <a:prstGeom prst="rect">
            <a:avLst/>
          </a:prstGeom>
          <a:solidFill>
            <a:srgbClr val="7C1C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9800" y="0"/>
            <a:ext cx="1854200" cy="3644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8" descr="LogoOnly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850900"/>
            <a:ext cx="995362" cy="193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79583" cy="3644721"/>
          </a:xfrm>
        </p:spPr>
        <p:txBody>
          <a:bodyPr anchor="ctr"/>
          <a:lstStyle>
            <a:lvl1pPr algn="ctr">
              <a:defRPr sz="4400" b="1" cap="none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285397"/>
            <a:ext cx="9144000" cy="218713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643952"/>
            <a:ext cx="9144000" cy="58685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36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320118"/>
          </a:xfrm>
        </p:spPr>
        <p:txBody>
          <a:bodyPr/>
          <a:lstStyle>
            <a:lvl1pPr algn="ctr">
              <a:defRPr sz="4400" b="1" cap="none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3247" y="1"/>
            <a:ext cx="9117106" cy="690749"/>
            <a:chOff x="1524000" y="2799115"/>
            <a:chExt cx="7619999" cy="587668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799116"/>
              <a:ext cx="1165356" cy="5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762" y="2799116"/>
              <a:ext cx="1524238" cy="5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582" y="2799115"/>
              <a:ext cx="983417" cy="58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799116"/>
              <a:ext cx="1078786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86" y="2799116"/>
              <a:ext cx="1453127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024" y="2799116"/>
              <a:ext cx="1516151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22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678" y="1"/>
            <a:ext cx="6264322" cy="6858000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3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31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Header 2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224" y="1"/>
            <a:ext cx="6279776" cy="2312894"/>
          </a:xfrm>
          <a:solidFill>
            <a:srgbClr val="7C1C51"/>
          </a:solidFill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77672" y="2245660"/>
            <a:ext cx="6266328" cy="461234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6689CC">
                  <a:lumMod val="20000"/>
                  <a:lumOff val="80000"/>
                </a:srgbClr>
              </a:solidFill>
              <a:latin typeface="Tahoma"/>
              <a:ea typeface="ＭＳ Ｐゴシック" charset="-128"/>
              <a:cs typeface="Tahom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3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53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8789988" cy="931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w"/>
              <a:defRPr/>
            </a:lvl2pPr>
            <a:lvl3pPr marL="685800" indent="-174625">
              <a:buFont typeface="Arial" pitchFamily="34" charset="0"/>
              <a:buChar char="•"/>
              <a:defRPr/>
            </a:lvl3pPr>
            <a:lvl4pPr marL="914400" indent="-174625">
              <a:buFont typeface="Arial" pitchFamily="34" charset="0"/>
              <a:buChar char="•"/>
              <a:defRPr sz="2200"/>
            </a:lvl4pPr>
            <a:lvl5pPr marL="1089025" indent="-161925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-1" y="1169894"/>
            <a:ext cx="9138702" cy="174812"/>
            <a:chOff x="-1" y="1206500"/>
            <a:chExt cx="9138702" cy="145781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533402" y="1206500"/>
              <a:ext cx="8605299" cy="1457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14"/>
            <p:cNvGrpSpPr/>
            <p:nvPr userDrawn="1"/>
          </p:nvGrpSpPr>
          <p:grpSpPr>
            <a:xfrm>
              <a:off x="-1" y="1206502"/>
              <a:ext cx="533403" cy="145779"/>
              <a:chOff x="-1" y="1206502"/>
              <a:chExt cx="533403" cy="145779"/>
            </a:xfrm>
          </p:grpSpPr>
          <p:sp>
            <p:nvSpPr>
              <p:cNvPr id="5" name="Rectangle 4"/>
              <p:cNvSpPr/>
              <p:nvPr userDrawn="1"/>
            </p:nvSpPr>
            <p:spPr bwMode="auto">
              <a:xfrm>
                <a:off x="-1" y="1206502"/>
                <a:ext cx="177801" cy="145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 bwMode="auto">
              <a:xfrm>
                <a:off x="177800" y="1206502"/>
                <a:ext cx="177801" cy="1457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 bwMode="auto">
              <a:xfrm>
                <a:off x="355601" y="1206502"/>
                <a:ext cx="177801" cy="1457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40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6" y="152400"/>
            <a:ext cx="8780182" cy="931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4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14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17"/>
          <p:cNvGrpSpPr/>
          <p:nvPr/>
        </p:nvGrpSpPr>
        <p:grpSpPr>
          <a:xfrm>
            <a:off x="-1" y="1169894"/>
            <a:ext cx="9138702" cy="174812"/>
            <a:chOff x="-1" y="1206500"/>
            <a:chExt cx="9138702" cy="145781"/>
          </a:xfrm>
        </p:grpSpPr>
        <p:sp>
          <p:nvSpPr>
            <p:cNvPr id="19" name="Rectangle 18"/>
            <p:cNvSpPr/>
            <p:nvPr userDrawn="1"/>
          </p:nvSpPr>
          <p:spPr bwMode="auto">
            <a:xfrm>
              <a:off x="533402" y="1206500"/>
              <a:ext cx="8605299" cy="1457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14"/>
            <p:cNvGrpSpPr/>
            <p:nvPr userDrawn="1"/>
          </p:nvGrpSpPr>
          <p:grpSpPr>
            <a:xfrm>
              <a:off x="-1" y="1206502"/>
              <a:ext cx="533403" cy="145779"/>
              <a:chOff x="-1" y="1206502"/>
              <a:chExt cx="533403" cy="145779"/>
            </a:xfrm>
          </p:grpSpPr>
          <p:sp>
            <p:nvSpPr>
              <p:cNvPr id="21" name="Rectangle 20"/>
              <p:cNvSpPr/>
              <p:nvPr userDrawn="1"/>
            </p:nvSpPr>
            <p:spPr bwMode="auto">
              <a:xfrm>
                <a:off x="-1" y="1206502"/>
                <a:ext cx="177801" cy="145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 userDrawn="1"/>
            </p:nvSpPr>
            <p:spPr bwMode="auto">
              <a:xfrm>
                <a:off x="177800" y="1206502"/>
                <a:ext cx="177801" cy="1457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auto">
              <a:xfrm>
                <a:off x="355601" y="1206502"/>
                <a:ext cx="177801" cy="1457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877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37" y="152400"/>
            <a:ext cx="8765751" cy="9318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C1C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C1C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19"/>
          <p:cNvGrpSpPr/>
          <p:nvPr/>
        </p:nvGrpSpPr>
        <p:grpSpPr>
          <a:xfrm>
            <a:off x="-1" y="1169894"/>
            <a:ext cx="9138702" cy="174812"/>
            <a:chOff x="-1" y="1206500"/>
            <a:chExt cx="9138702" cy="14578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533402" y="1206500"/>
              <a:ext cx="8605299" cy="1457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8" name="Group 14"/>
            <p:cNvGrpSpPr/>
            <p:nvPr userDrawn="1"/>
          </p:nvGrpSpPr>
          <p:grpSpPr>
            <a:xfrm>
              <a:off x="-1" y="1206502"/>
              <a:ext cx="533403" cy="145779"/>
              <a:chOff x="-1" y="1206502"/>
              <a:chExt cx="533403" cy="145779"/>
            </a:xfrm>
          </p:grpSpPr>
          <p:sp>
            <p:nvSpPr>
              <p:cNvPr id="23" name="Rectangle 22"/>
              <p:cNvSpPr/>
              <p:nvPr userDrawn="1"/>
            </p:nvSpPr>
            <p:spPr bwMode="auto">
              <a:xfrm>
                <a:off x="-1" y="1206502"/>
                <a:ext cx="177801" cy="145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 bwMode="auto">
              <a:xfrm>
                <a:off x="177800" y="1206502"/>
                <a:ext cx="177801" cy="1457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 bwMode="auto">
              <a:xfrm>
                <a:off x="355601" y="1206502"/>
                <a:ext cx="177801" cy="1457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89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ea typeface="ＭＳ Ｐゴシック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582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8750300" cy="6477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86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9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340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612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550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680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22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26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713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22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ea typeface="ＭＳ Ｐゴシック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791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626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541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Backgrou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09600" y="3543300"/>
            <a:ext cx="79629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VCC_IT_Logo _ hires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5357500"/>
            <a:ext cx="2916308" cy="1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6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1143000"/>
            <a:ext cx="8763000" cy="17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67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Logo Backgroun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1143000"/>
            <a:ext cx="8763000" cy="17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585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 Backgroun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8876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2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29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43053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228600" y="1143000"/>
            <a:ext cx="8763000" cy="17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484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/>
            <a:fld id="{A0C82359-A9CA-474C-942C-765EBD507CDB}" type="datetimeFigureOut">
              <a:rPr lang="en-US" smtClean="0">
                <a:solidFill>
                  <a:srgbClr val="666633"/>
                </a:solidFill>
                <a:latin typeface="Arial"/>
                <a:ea typeface="ＭＳ Ｐゴシック"/>
                <a:cs typeface="ＭＳ Ｐゴシック"/>
              </a:rPr>
              <a:pPr defTabSz="914400"/>
              <a:t>4/10/13</a:t>
            </a:fld>
            <a:endParaRPr lang="en-US" dirty="0">
              <a:solidFill>
                <a:srgbClr val="66663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/>
            <a:endParaRPr lang="en-US" dirty="0">
              <a:solidFill>
                <a:srgbClr val="66663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/>
            <a:fld id="{0F6D909D-7C5F-42DE-B62E-F4793A39444A}" type="slidenum">
              <a:rPr lang="en-US" smtClean="0">
                <a:solidFill>
                  <a:srgbClr val="666633"/>
                </a:solidFill>
                <a:latin typeface="Arial"/>
                <a:ea typeface="ＭＳ Ｐゴシック"/>
                <a:cs typeface="ＭＳ Ｐゴシック"/>
              </a:rPr>
              <a:pPr defTabSz="914400"/>
              <a:t>‹#›</a:t>
            </a:fld>
            <a:endParaRPr lang="en-US" dirty="0">
              <a:solidFill>
                <a:srgbClr val="666633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47700" y="1714500"/>
            <a:ext cx="79629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072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go Backgroun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848600" cy="5562600"/>
          </a:xfrm>
        </p:spPr>
        <p:txBody>
          <a:bodyPr anchor="ctr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VCC_IT_Logo _ hires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04800"/>
            <a:ext cx="2823429" cy="12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514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ea typeface="ＭＳ Ｐゴシック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1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5486400" cy="2514600"/>
          </a:xfrm>
          <a:prstGeom prst="rect">
            <a:avLst/>
          </a:prstGeom>
        </p:spPr>
        <p:txBody>
          <a:bodyPr/>
          <a:lstStyle>
            <a:lvl1pPr algn="l">
              <a:defRPr sz="47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 cap="none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5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582"/>
            <a:ext cx="8229600" cy="6443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0432" y="6432272"/>
            <a:ext cx="431468" cy="365125"/>
          </a:xfrm>
          <a:prstGeom prst="rect">
            <a:avLst/>
          </a:prstGeom>
        </p:spPr>
        <p:txBody>
          <a:bodyPr/>
          <a:lstStyle/>
          <a:p>
            <a:fld id="{153B174C-CC92-E44B-80AE-6F93C9D8A15C}" type="slidenum">
              <a:rPr lang="en-US">
                <a:solidFill>
                  <a:prstClr val="black"/>
                </a:solidFill>
                <a:latin typeface="Arial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380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5486400" cy="2514600"/>
          </a:xfrm>
          <a:prstGeom prst="rect">
            <a:avLst/>
          </a:prstGeom>
        </p:spPr>
        <p:txBody>
          <a:bodyPr/>
          <a:lstStyle>
            <a:lvl1pPr algn="l">
              <a:defRPr sz="47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7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5486400" cy="2514600"/>
          </a:xfrm>
          <a:prstGeom prst="rect">
            <a:avLst/>
          </a:prstGeom>
        </p:spPr>
        <p:txBody>
          <a:bodyPr/>
          <a:lstStyle>
            <a:lvl1pPr algn="l">
              <a:defRPr sz="47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theme" Target="../theme/theme4.xml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header_gray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0352"/>
          </a:xfrm>
          <a:prstGeom prst="rect">
            <a:avLst/>
          </a:prstGeom>
        </p:spPr>
      </p:pic>
      <p:pic>
        <p:nvPicPr>
          <p:cNvPr id="7" name="Picture 6" descr="footer_black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6772"/>
            <a:ext cx="9144000" cy="6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4343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7800" y="1425388"/>
            <a:ext cx="8801100" cy="50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6501545"/>
            <a:ext cx="9144001" cy="369332"/>
            <a:chOff x="0" y="6488666"/>
            <a:chExt cx="9144001" cy="369332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7315200" y="6488666"/>
              <a:ext cx="1828801" cy="369332"/>
            </a:xfrm>
            <a:prstGeom prst="rect">
              <a:avLst/>
            </a:prstGeom>
            <a:solidFill>
              <a:srgbClr val="7C1C51"/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  <a:latin typeface="Calibri"/>
                  <a:ea typeface="ＭＳ Ｐゴシック"/>
                  <a:cs typeface="ＭＳ Ｐゴシック"/>
                </a:rPr>
                <a:t>nsse.iub.edu</a:t>
              </a:r>
              <a:endParaRPr lang="en-US" dirty="0">
                <a:solidFill>
                  <a:prstClr val="white"/>
                </a:solidFill>
                <a:latin typeface="Calibri"/>
                <a:ea typeface="ＭＳ Ｐゴシック"/>
                <a:cs typeface="ＭＳ Ｐゴシック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0" y="6488666"/>
              <a:ext cx="7315199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120650" defTabSz="914400"/>
              <a:r>
                <a:rPr lang="en-US" dirty="0">
                  <a:solidFill>
                    <a:prstClr val="white"/>
                  </a:solidFill>
                  <a:latin typeface="Calibri"/>
                  <a:ea typeface="ＭＳ Ｐゴシック"/>
                  <a:cs typeface="ＭＳ Ｐゴシック"/>
                </a:rPr>
                <a:t>National Survey of Student Engagement</a:t>
              </a:r>
              <a:endParaRPr lang="en-US" dirty="0">
                <a:solidFill>
                  <a:prstClr val="white"/>
                </a:solidFill>
                <a:latin typeface="Calibri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74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Tahoma"/>
          <a:ea typeface="ＭＳ Ｐゴシック" charset="-128"/>
          <a:cs typeface="Tahom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386B"/>
          </a:solidFill>
          <a:latin typeface="Tahoma"/>
          <a:ea typeface="ＭＳ Ｐゴシック" charset="-128"/>
          <a:cs typeface="Tahoma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800" b="0" kern="1200">
          <a:solidFill>
            <a:schemeClr val="accent1"/>
          </a:solidFill>
          <a:latin typeface="Tahoma"/>
          <a:ea typeface="ＭＳ Ｐゴシック" charset="-128"/>
          <a:cs typeface="Tahoma"/>
        </a:defRPr>
      </a:lvl2pPr>
      <a:lvl3pPr marL="739775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03505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196975" indent="-161925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‐"/>
        <a:defRPr sz="2000" b="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570A0-15CA-CC4C-9084-C44A0097F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ＭＳ Ｐゴシック"/>
              </a:rPr>
              <a:pPr/>
              <a:t>4/10/13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B018-259A-2E45-AE65-BD3AD2E031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59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Logo Background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6" name="Picture 5" descr="VCCLogo_noTagLg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6150366"/>
            <a:ext cx="1447800" cy="6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rgbClr val="4D4D4D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youtu.be/dGCJ46vyR9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1" Type="http://schemas.microsoft.com/office/2007/relationships/media" Target="file://localhost/Users/bgrigsby/Movies/Wind%20Ensemble.mov" TargetMode="External"/><Relationship Id="rId2" Type="http://schemas.openxmlformats.org/officeDocument/2006/relationships/video" Target="file://localhost/Users/bgrigsby/Movies/Wind%20Ensemble.m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6934200" cy="16002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Paul Roberge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Global Vice President, Collaborate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u="sng" dirty="0" err="1" smtClean="0">
                <a:solidFill>
                  <a:schemeClr val="bg1"/>
                </a:solidFill>
              </a:rPr>
              <a:t>Paul.roberge@blackboard.com</a:t>
            </a:r>
            <a:endParaRPr lang="en-US" sz="2000" u="sng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   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925.788.2257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011"/>
            <a:ext cx="7315200" cy="1567543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457200" y="1524000"/>
            <a:ext cx="6934200" cy="15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FCD206"/>
              </a:buClr>
            </a:pPr>
            <a:r>
              <a:rPr lang="en-US" sz="3200" dirty="0" smtClean="0">
                <a:latin typeface="Rockwell"/>
                <a:cs typeface="Rockwell"/>
              </a:rPr>
              <a:t>Meeting the Needs of the Social-Mobile-Connected Learner</a:t>
            </a:r>
          </a:p>
        </p:txBody>
      </p:sp>
    </p:spTree>
    <p:extLst>
      <p:ext uri="{BB962C8B-B14F-4D97-AF65-F5344CB8AC3E}">
        <p14:creationId xmlns:p14="http://schemas.microsoft.com/office/powerpoint/2010/main" val="227718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 smtClean="0"/>
              <a:t>Does this resonate?</a:t>
            </a:r>
          </a:p>
          <a:p>
            <a:endParaRPr lang="en-US" dirty="0"/>
          </a:p>
          <a:p>
            <a:r>
              <a:rPr lang="en-US" dirty="0" smtClean="0"/>
              <a:t>Are our beliefs aligned with your student populations?</a:t>
            </a:r>
          </a:p>
          <a:p>
            <a:endParaRPr lang="en-US" dirty="0"/>
          </a:p>
          <a:p>
            <a:r>
              <a:rPr lang="en-US" dirty="0" smtClean="0"/>
              <a:t>Are you seeing these trends accelerate, level off or decelerate?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4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our Panel…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525963"/>
          </a:xfrm>
        </p:spPr>
        <p:txBody>
          <a:bodyPr/>
          <a:lstStyle/>
          <a:p>
            <a:r>
              <a:rPr lang="en-US" dirty="0" smtClean="0"/>
              <a:t>Alex McCormick</a:t>
            </a:r>
          </a:p>
          <a:p>
            <a:pPr lvl="1"/>
            <a:r>
              <a:rPr lang="en-US" dirty="0" smtClean="0"/>
              <a:t>Director, National Survey of Student Engagement, Indiana University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Bryon Grigsby</a:t>
            </a:r>
          </a:p>
          <a:p>
            <a:pPr lvl="1"/>
            <a:r>
              <a:rPr lang="en-US" dirty="0" smtClean="0"/>
              <a:t>VPAA, Shenandoah University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Joy Hatch</a:t>
            </a:r>
            <a:endParaRPr lang="en-US" dirty="0"/>
          </a:p>
          <a:p>
            <a:pPr lvl="1"/>
            <a:r>
              <a:rPr lang="en-US" dirty="0" smtClean="0"/>
              <a:t>Vice Chancellor, Information Technology Services, Virginia Community College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0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NSSE Findings on Student Use of Technology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NSSE</a:t>
            </a:r>
            <a:r>
              <a:rPr lang="en-US" dirty="0" smtClean="0"/>
              <a:t> </a:t>
            </a:r>
            <a:r>
              <a:rPr lang="en-US" sz="4000" b="0" dirty="0" smtClean="0"/>
              <a:t>2012</a:t>
            </a:r>
            <a:br>
              <a:rPr lang="en-US" sz="4000" b="0" dirty="0" smtClean="0"/>
            </a:br>
            <a:r>
              <a:rPr lang="en-US" sz="4000" b="0" dirty="0" smtClean="0"/>
              <a:t>Experimental set</a:t>
            </a:r>
            <a:br>
              <a:rPr lang="en-US" sz="4000" b="0" dirty="0" smtClean="0"/>
            </a:br>
            <a:r>
              <a:rPr lang="en-US" sz="1200" b="0" dirty="0" smtClean="0"/>
              <a:t/>
            </a:r>
            <a:br>
              <a:rPr lang="en-US" sz="1200" b="0" dirty="0" smtClean="0"/>
            </a:br>
            <a:r>
              <a:rPr lang="en-US" sz="3200" b="0" dirty="0" smtClean="0"/>
              <a:t>7,500 Seniors </a:t>
            </a:r>
            <a:br>
              <a:rPr lang="en-US" sz="3200" b="0" dirty="0" smtClean="0"/>
            </a:br>
            <a:r>
              <a:rPr lang="en-US" sz="3200" b="0" dirty="0" smtClean="0"/>
              <a:t>at 42 bachelor’s-granting institutions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57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1371600"/>
          <a:ext cx="859536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31863"/>
          </a:xfrm>
        </p:spPr>
        <p:txBody>
          <a:bodyPr/>
          <a:lstStyle/>
          <a:p>
            <a:r>
              <a:rPr lang="en-US" sz="4000" dirty="0" smtClean="0"/>
              <a:t>What’s Important to Students?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959450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0523093"/>
              </p:ext>
            </p:extLst>
          </p:nvPr>
        </p:nvGraphicFramePr>
        <p:xfrm>
          <a:off x="304800" y="13716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31863"/>
          </a:xfrm>
        </p:spPr>
        <p:txBody>
          <a:bodyPr/>
          <a:lstStyle/>
          <a:p>
            <a:r>
              <a:rPr lang="en-US" sz="3200" dirty="0" smtClean="0"/>
              <a:t>Use of Technology to Connect with Others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70420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13716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31863"/>
          </a:xfrm>
        </p:spPr>
        <p:txBody>
          <a:bodyPr/>
          <a:lstStyle/>
          <a:p>
            <a:r>
              <a:rPr lang="en-US" sz="3600" dirty="0" smtClean="0"/>
              <a:t>Technology Contribution to Learning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05330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MacBook and iPad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One-Platform; Two Operating Systems</a:t>
            </a:r>
          </a:p>
          <a:p>
            <a:r>
              <a:rPr lang="en-US" dirty="0" smtClean="0"/>
              <a:t>Four Year Lifecycle</a:t>
            </a:r>
          </a:p>
          <a:p>
            <a:r>
              <a:rPr lang="en-US" dirty="0" smtClean="0"/>
              <a:t>Faculty Training</a:t>
            </a:r>
          </a:p>
          <a:p>
            <a:r>
              <a:rPr lang="en-US" dirty="0" smtClean="0"/>
              <a:t>4000 Students</a:t>
            </a:r>
          </a:p>
          <a:p>
            <a:r>
              <a:rPr lang="en-US" dirty="0" smtClean="0"/>
              <a:t>240 Faculty</a:t>
            </a:r>
          </a:p>
          <a:p>
            <a:r>
              <a:rPr lang="en-US" dirty="0" smtClean="0"/>
              <a:t>Loaner Laptops</a:t>
            </a:r>
          </a:p>
          <a:p>
            <a:r>
              <a:rPr lang="en-US" dirty="0" smtClean="0"/>
              <a:t>No more computer labs</a:t>
            </a:r>
          </a:p>
          <a:p>
            <a:r>
              <a:rPr lang="en-US" dirty="0" smtClean="0"/>
              <a:t>Environmentally Friendly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Content Placeholder 11" descr="SU MacBook 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51" b="-34051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3" y="6005010"/>
            <a:ext cx="3369733" cy="8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0624" y="971928"/>
          <a:ext cx="6905626" cy="453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539"/>
                <a:gridCol w="1025054"/>
                <a:gridCol w="953120"/>
                <a:gridCol w="1043037"/>
                <a:gridCol w="1150938"/>
                <a:gridCol w="1150938"/>
              </a:tblGrid>
              <a:tr h="53891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1484892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Used an</a:t>
                      </a:r>
                      <a:r>
                        <a:rPr lang="en-US" baseline="0" dirty="0" smtClean="0"/>
                        <a:t> electronic medium to discuss or complete an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Year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C.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2.89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2.85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2.66</a:t>
                      </a:r>
                      <a:endParaRPr lang="en-US" dirty="0"/>
                    </a:p>
                  </a:txBody>
                  <a:tcPr/>
                </a:tc>
              </a:tr>
              <a:tr h="25128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C.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2.89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2.87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3" y="6005010"/>
            <a:ext cx="3369733" cy="8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0624" y="873125"/>
          <a:ext cx="6969126" cy="4413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091"/>
                <a:gridCol w="1107075"/>
                <a:gridCol w="998182"/>
                <a:gridCol w="943736"/>
                <a:gridCol w="1161521"/>
                <a:gridCol w="1161521"/>
              </a:tblGrid>
              <a:tr h="740798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148050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Using computers</a:t>
                      </a:r>
                      <a:r>
                        <a:rPr lang="en-US" baseline="0" dirty="0" smtClean="0"/>
                        <a:t> in academic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Year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C.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3.47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3.28</a:t>
                      </a:r>
                      <a:endParaRPr lang="en-US" dirty="0"/>
                    </a:p>
                  </a:txBody>
                  <a:tcPr/>
                </a:tc>
              </a:tr>
              <a:tr h="21919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3.49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3.44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3.54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3" y="6005010"/>
            <a:ext cx="3369733" cy="8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698500"/>
          <a:ext cx="6096000" cy="400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000"/>
                <a:gridCol w="984250"/>
                <a:gridCol w="889000"/>
                <a:gridCol w="793750"/>
                <a:gridCol w="1016000"/>
                <a:gridCol w="1016000"/>
              </a:tblGrid>
              <a:tr h="703703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1214609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computing and information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Year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C.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2.91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3.21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3.03</a:t>
                      </a:r>
                      <a:endParaRPr lang="en-US" dirty="0"/>
                    </a:p>
                  </a:txBody>
                  <a:tcPr/>
                </a:tc>
              </a:tr>
              <a:tr h="20821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Class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3.16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3" y="6005010"/>
            <a:ext cx="3369733" cy="8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8811" y="1989514"/>
            <a:ext cx="6858000" cy="1219200"/>
          </a:xfrm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Michael Wesch Video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71600" y="2971800"/>
            <a:ext cx="5715000" cy="1295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6900"/>
              </a:lnSpc>
              <a:spcBef>
                <a:spcPct val="0"/>
              </a:spcBef>
              <a:buNone/>
              <a:defRPr sz="6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>
                <a:solidFill>
                  <a:srgbClr val="FCD206"/>
                </a:solidFill>
                <a:latin typeface="Arial"/>
              </a:rPr>
              <a:t> </a:t>
            </a:r>
            <a:r>
              <a:rPr lang="en-US" sz="3200" dirty="0">
                <a:solidFill>
                  <a:srgbClr val="FCD206"/>
                </a:solidFill>
                <a:latin typeface="Arial"/>
                <a:hlinkClick r:id="rId3"/>
              </a:rPr>
              <a:t>http://youtu.be/dGCJ46vyR9o</a:t>
            </a:r>
            <a:endParaRPr lang="en-US" sz="3200" dirty="0">
              <a:solidFill>
                <a:srgbClr val="FCD20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9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ind Ensemble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33" y="6005010"/>
            <a:ext cx="3369733" cy="8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7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VCCS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23 colleges, 40 campuses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400,000+ Students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Single production instance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of ERP and LMS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Private state-wide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network</a:t>
            </a:r>
          </a:p>
          <a:p>
            <a:pPr marL="0" indent="0"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122" name="Picture 2" descr="C:\Users\jhatch\Desktop\Desktop Docs\VCCS Colleges_OnlyMap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89" y="2209800"/>
            <a:ext cx="877601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0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Device Ownership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00419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926" y="5562600"/>
            <a:ext cx="820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EDUCAUSE ECAR Report – </a:t>
            </a:r>
            <a:r>
              <a:rPr lang="en-US" i="1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The Consumerization of Technology and the Bring-Your-Own-Everything (BYOE) Era of Higher Education</a:t>
            </a:r>
            <a:r>
              <a:rPr lang="en-US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, March 2013</a:t>
            </a:r>
            <a:endParaRPr lang="en-US" dirty="0">
              <a:solidFill>
                <a:srgbClr val="000066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9872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VCCS Student Ownership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" y="914400"/>
            <a:ext cx="7808913" cy="54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61354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ECAR </a:t>
            </a:r>
            <a:r>
              <a:rPr lang="en-US" i="1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National Study of Undergraduate Students and </a:t>
            </a:r>
            <a:r>
              <a:rPr lang="en-US" i="1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Technology</a:t>
            </a:r>
            <a:r>
              <a:rPr lang="en-US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en-US" dirty="0">
                <a:solidFill>
                  <a:srgbClr val="000066"/>
                </a:solidFill>
                <a:latin typeface="Arial"/>
                <a:ea typeface="ＭＳ Ｐゴシック"/>
                <a:cs typeface="ＭＳ Ｐゴシック"/>
              </a:rPr>
              <a:t>2012 </a:t>
            </a:r>
          </a:p>
        </p:txBody>
      </p:sp>
    </p:spTree>
    <p:extLst>
      <p:ext uri="{BB962C8B-B14F-4D97-AF65-F5344CB8AC3E}">
        <p14:creationId xmlns:p14="http://schemas.microsoft.com/office/powerpoint/2010/main" val="33190530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Colleges in various stages of creating or deploying mobile apps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Performed CBA/ROI Research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Do Nothing/Status Quo – $2.5M/year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College Mobile Webpages - $1M/year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Centralize App Development - $1.5M/year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Commercial Enterprise App - $0.5M/year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Synergies from centralized deployment and the ability to share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Go Live expected in a few weeks</a:t>
            </a:r>
          </a:p>
          <a:p>
            <a:pPr lvl="1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28600"/>
            <a:ext cx="23812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14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Proceed?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8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Your Moderator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Over a decade leading transformative technology companies in education and e-Learning (Blackboard, Elluminate and Centra)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AU" sz="2000" dirty="0"/>
              <a:t>P</a:t>
            </a:r>
            <a:r>
              <a:rPr lang="en-AU" sz="2000" dirty="0" smtClean="0"/>
              <a:t>assion </a:t>
            </a:r>
            <a:r>
              <a:rPr lang="en-AU" sz="2000" dirty="0"/>
              <a:t>to drive easier access to education and improve student </a:t>
            </a:r>
            <a:r>
              <a:rPr lang="en-AU" sz="2000" dirty="0" smtClean="0"/>
              <a:t>engagement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Views are shaped by the administrators, educators, students and vendors I interact with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Father of two daughters, one in college now and one starting in the fall…</a:t>
            </a:r>
          </a:p>
        </p:txBody>
      </p:sp>
    </p:spTree>
    <p:extLst>
      <p:ext uri="{BB962C8B-B14F-4D97-AF65-F5344CB8AC3E}">
        <p14:creationId xmlns:p14="http://schemas.microsoft.com/office/powerpoint/2010/main" val="29634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perspective rings close to home…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endParaRPr lang="en-US" sz="2000" i="1" dirty="0" smtClean="0"/>
          </a:p>
          <a:p>
            <a:r>
              <a:rPr lang="en-US" sz="1800" i="1" dirty="0" smtClean="0"/>
              <a:t>“25% of the students in my classes are distracted on FB, Twitter, and Instagram.”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“I learn quicker and retain more with Prof’s use of PPTs, Videos and Clicker interactions.”</a:t>
            </a:r>
            <a:endParaRPr lang="en-US" sz="1800" i="1" dirty="0"/>
          </a:p>
          <a:p>
            <a:endParaRPr lang="en-US" sz="1800" i="1" dirty="0" smtClean="0"/>
          </a:p>
          <a:p>
            <a:r>
              <a:rPr lang="en-US" sz="1800" i="1" dirty="0" smtClean="0"/>
              <a:t>“I access Bb constantly over my  phone and computer, everyone loves the new upgrade and mobile – it helps organize everything into one place, which is huge. And now all Faculty use it.”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My cell # is personal for texting, so online chat with classmates I don</a:t>
            </a:r>
            <a:r>
              <a:rPr lang="fr-FR" sz="1800" i="1" dirty="0" smtClean="0"/>
              <a:t>’</a:t>
            </a:r>
            <a:r>
              <a:rPr lang="en-US" sz="1800" i="1" dirty="0" smtClean="0"/>
              <a:t>t know, but I know are ‘reliable’ would be huge.”</a:t>
            </a:r>
          </a:p>
          <a:p>
            <a:pPr marL="0" indent="0">
              <a:buNone/>
            </a:pPr>
            <a:endParaRPr lang="en-US" sz="1800" i="1" dirty="0" smtClean="0"/>
          </a:p>
          <a:p>
            <a:r>
              <a:rPr lang="en-US" sz="1800" i="1" dirty="0" smtClean="0"/>
              <a:t>Texting with my study group is typical, and sharing pics of course.”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527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350" y="2709665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itchFamily="18" charset="0"/>
                <a:ea typeface="ＭＳ Ｐゴシック"/>
                <a:cs typeface="ＭＳ Ｐゴシック"/>
              </a:rPr>
              <a:t>% collaborate with peers more frequently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040" y="1232338"/>
            <a:ext cx="1481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C000"/>
                </a:solidFill>
                <a:latin typeface="Rockwell" pitchFamily="18" charset="0"/>
                <a:ea typeface="ＭＳ Ｐゴシック"/>
                <a:cs typeface="ＭＳ Ｐゴシック"/>
              </a:rPr>
              <a:t>84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C000"/>
                </a:solidFill>
                <a:latin typeface="Rockwell" pitchFamily="18" charset="0"/>
                <a:ea typeface="ＭＳ Ｐゴシック"/>
                <a:cs typeface="ＭＳ Ｐゴシック"/>
              </a:rPr>
              <a:t>72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C000"/>
                </a:solidFill>
                <a:latin typeface="Rockwell" pitchFamily="18" charset="0"/>
                <a:ea typeface="ＭＳ Ｐゴシック"/>
                <a:cs typeface="ＭＳ Ｐゴシック"/>
              </a:rPr>
              <a:t>54</a:t>
            </a:r>
            <a:endParaRPr lang="en-US" sz="8800" dirty="0">
              <a:solidFill>
                <a:srgbClr val="FFC000"/>
              </a:solidFill>
              <a:latin typeface="Rockwell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350" y="375439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itchFamily="18" charset="0"/>
                <a:ea typeface="ＭＳ Ｐゴシック"/>
                <a:cs typeface="ＭＳ Ｐゴシック"/>
              </a:rPr>
              <a:t>% facilitates a more comprehensive understanding of topics</a:t>
            </a: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Rockwell" pitchFamily="18" charset="0"/>
              <a:ea typeface="ＭＳ Ｐゴシック"/>
              <a:cs typeface="ＭＳ Ｐゴシック"/>
            </a:endParaRPr>
          </a:p>
        </p:txBody>
      </p:sp>
      <p:pic>
        <p:nvPicPr>
          <p:cNvPr id="7" name="Picture 6" descr="billionsOfPeople_v2_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236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 bwMode="auto">
          <a:xfrm>
            <a:off x="228600" y="5334000"/>
            <a:ext cx="8610600" cy="990600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white">
                    <a:lumMod val="50000"/>
                  </a:prstClr>
                </a:solidFill>
                <a:latin typeface="Rockwell" pitchFamily="18" charset="0"/>
                <a:ea typeface="ＭＳ Ｐゴシック" charset="-128"/>
                <a:cs typeface="ＭＳ Ｐゴシック" charset="-128"/>
              </a:rPr>
              <a:t>Today’s Connected Learner</a:t>
            </a:r>
            <a:endParaRPr lang="en-US" sz="4400" b="1" dirty="0">
              <a:solidFill>
                <a:prstClr val="white">
                  <a:lumMod val="50000"/>
                </a:prstClr>
              </a:solidFill>
              <a:latin typeface="Rockwell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966" y="1566042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itchFamily="18" charset="0"/>
                <a:ea typeface="ＭＳ Ｐゴシック"/>
                <a:cs typeface="ＭＳ Ｐゴシック"/>
              </a:rPr>
              <a:t>% communicate with peers outside setting of traditional classroom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Social-Mobile-Connected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15" y="0"/>
            <a:ext cx="914591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2438400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We Believe The Student Will Continue To Act Like “Active Consumers” In Their Education Lives, Fueled By Their Adoption of Consumer Technology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36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Believe That Digital Content &amp; Tools Will Penetrate The Classroom, And Digital Communications Channels Will Transform Engagement At An Accelerated Pace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222221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2057400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We Believe This Transformation Extends Beyond The Classroom – Beyond The Faculty-Student Relationship.  It Will Reshape Every Institution Touch Point.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587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2057400"/>
          </a:xfrm>
          <a:solidFill>
            <a:schemeClr val="bg1"/>
          </a:solidFill>
        </p:spPr>
        <p:txBody>
          <a:bodyPr lIns="274320" rIns="274320"/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We Believe That Faculty Adoption Rate Must Accelerate To Close The Gap In Meeting Student’s Rampant Demand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11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0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CD206"/>
      </a:accent1>
      <a:accent2>
        <a:srgbClr val="000000"/>
      </a:accent2>
      <a:accent3>
        <a:srgbClr val="FDDE6A"/>
      </a:accent3>
      <a:accent4>
        <a:srgbClr val="4D4D4D"/>
      </a:accent4>
      <a:accent5>
        <a:srgbClr val="FEEAA6"/>
      </a:accent5>
      <a:accent6>
        <a:srgbClr val="9A9A9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SE TNL modified">
  <a:themeElements>
    <a:clrScheme name="NSSE-FSSE-BCSSE">
      <a:dk1>
        <a:sysClr val="windowText" lastClr="000000"/>
      </a:dk1>
      <a:lt1>
        <a:sysClr val="window" lastClr="FFFFFF"/>
      </a:lt1>
      <a:dk2>
        <a:srgbClr val="00396B"/>
      </a:dk2>
      <a:lt2>
        <a:srgbClr val="D1CCBF"/>
      </a:lt2>
      <a:accent1>
        <a:srgbClr val="00386B"/>
      </a:accent1>
      <a:accent2>
        <a:srgbClr val="7C1C51"/>
      </a:accent2>
      <a:accent3>
        <a:srgbClr val="EFB22D"/>
      </a:accent3>
      <a:accent4>
        <a:srgbClr val="6689CC"/>
      </a:accent4>
      <a:accent5>
        <a:srgbClr val="6B5E4F"/>
      </a:accent5>
      <a:accent6>
        <a:srgbClr val="8760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CCS">
  <a:themeElements>
    <a:clrScheme name="Refined design template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design template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design template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design template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design template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design template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design templat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design template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Macintosh PowerPoint</Application>
  <PresentationFormat>On-screen Show (4:3)</PresentationFormat>
  <Paragraphs>246</Paragraphs>
  <Slides>25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2_Office Theme</vt:lpstr>
      <vt:lpstr>NSSE TNL modified</vt:lpstr>
      <vt:lpstr>3_Office Theme</vt:lpstr>
      <vt:lpstr>VCCS</vt:lpstr>
      <vt:lpstr>PowerPoint Presentation</vt:lpstr>
      <vt:lpstr>Michael Wesch Video</vt:lpstr>
      <vt:lpstr>About Your Moderator</vt:lpstr>
      <vt:lpstr>Student perspective rings close to home…</vt:lpstr>
      <vt:lpstr>Social-Mobile-Connected</vt:lpstr>
      <vt:lpstr>We Believe The Student Will Continue To Act Like “Active Consumers” In Their Education Lives, Fueled By Their Adoption of Consumer Technology</vt:lpstr>
      <vt:lpstr>We Believe That Digital Content &amp; Tools Will Penetrate The Classroom, And Digital Communications Channels Will Transform Engagement At An Accelerated Pace</vt:lpstr>
      <vt:lpstr>We Believe This Transformation Extends Beyond The Classroom – Beyond The Faculty-Student Relationship.  It Will Reshape Every Institution Touch Point.</vt:lpstr>
      <vt:lpstr>We Believe That Faculty Adoption Rate Must Accelerate To Close The Gap In Meeting Student’s Rampant Demand</vt:lpstr>
      <vt:lpstr>Check point</vt:lpstr>
      <vt:lpstr>Meet our Panel…</vt:lpstr>
      <vt:lpstr>NSSE Findings on Student Use of Technology  NSSE 2012 Experimental set  7,500 Seniors  at 42 bachelor’s-granting institutions</vt:lpstr>
      <vt:lpstr>What’s Important to Students?</vt:lpstr>
      <vt:lpstr>Use of Technology to Connect with Others</vt:lpstr>
      <vt:lpstr>Technology Contribution to Learning</vt:lpstr>
      <vt:lpstr>MacBook and iPad University</vt:lpstr>
      <vt:lpstr>PowerPoint Presentation</vt:lpstr>
      <vt:lpstr>PowerPoint Presentation</vt:lpstr>
      <vt:lpstr>PowerPoint Presentation</vt:lpstr>
      <vt:lpstr>PowerPoint Presentation</vt:lpstr>
      <vt:lpstr>VCCS Background</vt:lpstr>
      <vt:lpstr>Device Ownership</vt:lpstr>
      <vt:lpstr>VCCS Student Ownership</vt:lpstr>
      <vt:lpstr>Mobile Project</vt:lpstr>
      <vt:lpstr>So How Do We Proceed?</vt:lpstr>
    </vt:vector>
  </TitlesOfParts>
  <Company>Blackboard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Stohner</dc:creator>
  <cp:lastModifiedBy>Megan Stohner</cp:lastModifiedBy>
  <cp:revision>1</cp:revision>
  <dcterms:created xsi:type="dcterms:W3CDTF">2013-04-10T18:44:16Z</dcterms:created>
  <dcterms:modified xsi:type="dcterms:W3CDTF">2013-04-10T18:45:14Z</dcterms:modified>
</cp:coreProperties>
</file>