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2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443B6-3C02-5D44-92E5-155E71EA4845}" type="datetimeFigureOut">
              <a:rPr lang="en-US" smtClean="0"/>
              <a:t>4/10/13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7E63B-6C8C-2946-8D5F-5703E4DEC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198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B520A-E14A-4159-9A2C-AB596C78AD5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4635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2" indent="-171432">
              <a:buFont typeface="Arial"/>
              <a:buChar char="•"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A29B8-DD5B-F44B-B006-29E9059CA0D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7306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2" indent="-171432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A29B8-DD5B-F44B-B006-29E9059CA0D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7306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2" indent="-171432">
              <a:buFont typeface="Arial"/>
              <a:buChar char="•"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A29B8-DD5B-F44B-B006-29E9059CA0D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73069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2" indent="-171432">
              <a:buFont typeface="Arial"/>
              <a:buChar char="•"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A29B8-DD5B-F44B-B006-29E9059CA0D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73069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2" indent="-171432">
              <a:buFont typeface="Arial"/>
              <a:buChar char="•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A29B8-DD5B-F44B-B006-29E9059CA0D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73069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2" indent="-171432">
              <a:buFont typeface="Arial"/>
              <a:buChar char="•"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A29B8-DD5B-F44B-B006-29E9059CA0D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73069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5407" y="684787"/>
            <a:ext cx="4547186" cy="3430169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68DDF-62CE-448D-A654-36F5C36C1FC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5407" y="684787"/>
            <a:ext cx="4547186" cy="3430169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68DDF-62CE-448D-A654-36F5C36C1FC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5407" y="684787"/>
            <a:ext cx="4547186" cy="3430169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68DDF-62CE-448D-A654-36F5C36C1FC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B520A-E14A-4159-9A2C-AB596C78AD5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4578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6958" y="686346"/>
            <a:ext cx="4544084" cy="342861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E10255-014D-4F9D-91C6-D3CDF6EE351E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98991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B520A-E14A-4159-9A2C-AB596C78AD5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07736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6958" y="687907"/>
            <a:ext cx="4544084" cy="342861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68DDF-62CE-448D-A654-36F5C36C1FC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55637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6958" y="687907"/>
            <a:ext cx="4544084" cy="342861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68DDF-62CE-448D-A654-36F5C36C1FC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55637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B520A-E14A-4159-9A2C-AB596C78AD5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37115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6958" y="686346"/>
            <a:ext cx="4544084" cy="342861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E10255-014D-4F9D-91C6-D3CDF6EE351E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98991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6958" y="686346"/>
            <a:ext cx="4544084" cy="342861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E10255-014D-4F9D-91C6-D3CDF6EE351E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98991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5407" y="684787"/>
            <a:ext cx="4547186" cy="3430169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68DDF-62CE-448D-A654-36F5C36C1FC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5407" y="684787"/>
            <a:ext cx="4547186" cy="3430169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68DDF-62CE-448D-A654-36F5C36C1FC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5407" y="684787"/>
            <a:ext cx="4547186" cy="3430169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68DDF-62CE-448D-A654-36F5C36C1FC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5407" y="684787"/>
            <a:ext cx="4547186" cy="3430169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68DDF-62CE-448D-A654-36F5C36C1FC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2" indent="-171432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A29B8-DD5B-F44B-B006-29E9059CA0D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73069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5407" y="684787"/>
            <a:ext cx="4547186" cy="3430169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68DDF-62CE-448D-A654-36F5C36C1FC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5407" y="684787"/>
            <a:ext cx="4547186" cy="3430169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68DDF-62CE-448D-A654-36F5C36C1FC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5407" y="684787"/>
            <a:ext cx="4547186" cy="3430169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68DDF-62CE-448D-A654-36F5C36C1FC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4213"/>
            <a:ext cx="4572000" cy="34305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68DDF-62CE-448D-A654-36F5C36C1FC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5407" y="684787"/>
            <a:ext cx="4547186" cy="3430169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68DDF-62CE-448D-A654-36F5C36C1FC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6958" y="686346"/>
            <a:ext cx="4544084" cy="342861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68DDF-62CE-448D-A654-36F5C36C1FC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3157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6958" y="686346"/>
            <a:ext cx="4544084" cy="342861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68DDF-62CE-448D-A654-36F5C36C1FC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3157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6958" y="686346"/>
            <a:ext cx="4544084" cy="342861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68DDF-62CE-448D-A654-36F5C36C1FC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3157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6958" y="686346"/>
            <a:ext cx="4544084" cy="342861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68DDF-62CE-448D-A654-36F5C36C1FC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3157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6958" y="686346"/>
            <a:ext cx="4544084" cy="342861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68DDF-62CE-448D-A654-36F5C36C1FC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3157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038" indent="-168038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B520A-E14A-4159-9A2C-AB596C78AD5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4046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kgd_blu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82775"/>
            <a:ext cx="6858000" cy="1851025"/>
          </a:xfrm>
        </p:spPr>
        <p:txBody>
          <a:bodyPr anchor="t" anchorCtr="0"/>
          <a:lstStyle>
            <a:lvl1pPr>
              <a:lnSpc>
                <a:spcPts val="6900"/>
              </a:lnSpc>
              <a:defRPr sz="6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95800"/>
            <a:ext cx="6400800" cy="1600200"/>
          </a:xfrm>
        </p:spPr>
        <p:txBody>
          <a:bodyPr/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" y="542925"/>
            <a:ext cx="3205163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708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1600200"/>
            <a:ext cx="8686800" cy="4064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2400" cap="none">
                <a:solidFill>
                  <a:schemeClr val="bg1"/>
                </a:solidFill>
                <a:latin typeface="+mn-lt"/>
                <a:cs typeface="Courier"/>
              </a:defRPr>
            </a:lvl1pPr>
            <a:lvl2pPr marL="573088" indent="-342900">
              <a:spcBef>
                <a:spcPts val="0"/>
              </a:spcBef>
              <a:buClr>
                <a:srgbClr val="FFCF01"/>
              </a:buClr>
              <a:buSzPct val="80000"/>
              <a:buFont typeface="Arial" pitchFamily="34" charset="0"/>
              <a:buChar char="•"/>
              <a:defRPr sz="2000" cap="none">
                <a:solidFill>
                  <a:schemeClr val="bg1"/>
                </a:solidFill>
                <a:latin typeface="+mn-lt"/>
                <a:cs typeface="Courier"/>
              </a:defRPr>
            </a:lvl2pPr>
            <a:lvl3pPr marL="912813" indent="-346075">
              <a:spcBef>
                <a:spcPts val="0"/>
              </a:spcBef>
              <a:buClr>
                <a:srgbClr val="FFCF01"/>
              </a:buClr>
              <a:buSzPct val="80000"/>
              <a:buFont typeface="Arial" pitchFamily="34" charset="0"/>
              <a:buChar char="•"/>
              <a:defRPr sz="2000" cap="none">
                <a:solidFill>
                  <a:schemeClr val="bg1"/>
                </a:solidFill>
                <a:latin typeface="+mn-lt"/>
                <a:cs typeface="Courier"/>
              </a:defRPr>
            </a:lvl3pPr>
            <a:lvl4pPr marL="1258888" indent="-346075">
              <a:spcBef>
                <a:spcPts val="0"/>
              </a:spcBef>
              <a:buClr>
                <a:srgbClr val="FFCF01"/>
              </a:buClr>
              <a:buSzPct val="80000"/>
              <a:buFont typeface="Arial" pitchFamily="34" charset="0"/>
              <a:buChar char="•"/>
              <a:defRPr sz="1600" cap="none">
                <a:solidFill>
                  <a:schemeClr val="bg1"/>
                </a:solidFill>
                <a:latin typeface="+mn-lt"/>
                <a:cs typeface="Courier"/>
              </a:defRPr>
            </a:lvl4pPr>
            <a:lvl5pPr marL="1595438" indent="-336550">
              <a:spcBef>
                <a:spcPts val="0"/>
              </a:spcBef>
              <a:buClr>
                <a:srgbClr val="FFCF01"/>
              </a:buClr>
              <a:buSzPct val="80000"/>
              <a:buFont typeface="Arial" pitchFamily="34" charset="0"/>
              <a:buChar char="•"/>
              <a:defRPr sz="1600" cap="none">
                <a:solidFill>
                  <a:schemeClr val="bg1"/>
                </a:solidFill>
                <a:latin typeface="+mn-lt"/>
                <a:cs typeface="Courier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279400"/>
            <a:ext cx="7543800" cy="1117600"/>
          </a:xfrm>
          <a:prstGeom prst="rect">
            <a:avLst/>
          </a:prstGeom>
        </p:spPr>
        <p:txBody>
          <a:bodyPr vert="horz" anchor="ctr"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6172200"/>
            <a:ext cx="7848600" cy="508000"/>
          </a:xfrm>
          <a:prstGeom prst="rect">
            <a:avLst/>
          </a:prstGeom>
        </p:spPr>
        <p:txBody>
          <a:bodyPr vert="horz" tIns="0" bIns="0" anchor="b" anchorCtr="0"/>
          <a:lstStyle>
            <a:lvl1pPr marL="0" indent="0">
              <a:spcBef>
                <a:spcPts val="0"/>
              </a:spcBef>
              <a:buFontTx/>
              <a:buNone/>
              <a:defRPr sz="1200" i="1"/>
            </a:lvl1pPr>
          </a:lstStyle>
          <a:p>
            <a:pPr lvl="0"/>
            <a:r>
              <a:rPr lang="en-US" dirty="0" smtClean="0"/>
              <a:t>Click to edit footnote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534400" y="6324600"/>
            <a:ext cx="457200" cy="4413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F81DC3A1-9185-0B40-AD6F-C5C7BA5EC520}" type="slidenum">
              <a:rPr lang="en-US" sz="1200" b="1">
                <a:solidFill>
                  <a:prstClr val="black">
                    <a:tint val="75000"/>
                  </a:prstClr>
                </a:solidFill>
                <a:latin typeface="Arial"/>
                <a:cs typeface="Arial"/>
              </a:rPr>
              <a:pPr algn="r">
                <a:defRPr/>
              </a:pPr>
              <a:t>‹#›</a:t>
            </a:fld>
            <a:endParaRPr lang="en-US" sz="1200" b="1" dirty="0">
              <a:solidFill>
                <a:prstClr val="black">
                  <a:tint val="7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475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534400" y="6324600"/>
            <a:ext cx="457200" cy="4413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F81DC3A1-9185-0B40-AD6F-C5C7BA5EC520}" type="slidenum">
              <a:rPr lang="en-US" sz="1200" b="1">
                <a:solidFill>
                  <a:prstClr val="black">
                    <a:tint val="75000"/>
                  </a:prstClr>
                </a:solidFill>
                <a:latin typeface="Arial"/>
                <a:cs typeface="Arial"/>
              </a:rPr>
              <a:pPr algn="r">
                <a:defRPr/>
              </a:pPr>
              <a:t>‹#›</a:t>
            </a:fld>
            <a:endParaRPr lang="en-US" sz="1200" b="1" dirty="0">
              <a:solidFill>
                <a:prstClr val="black">
                  <a:tint val="75000"/>
                </a:prstClr>
              </a:solidFill>
              <a:latin typeface="Arial"/>
              <a:cs typeface="Arial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" y="6435765"/>
            <a:ext cx="3514165" cy="21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883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534400" y="6324600"/>
            <a:ext cx="457200" cy="4413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F81DC3A1-9185-0B40-AD6F-C5C7BA5EC520}" type="slidenum">
              <a:rPr lang="en-US" sz="1200" b="1">
                <a:solidFill>
                  <a:prstClr val="black">
                    <a:tint val="75000"/>
                  </a:prstClr>
                </a:solidFill>
                <a:latin typeface="Arial"/>
                <a:cs typeface="Arial"/>
              </a:rPr>
              <a:pPr algn="r">
                <a:defRPr/>
              </a:pPr>
              <a:t>‹#›</a:t>
            </a:fld>
            <a:endParaRPr lang="en-US" sz="1200" b="1" dirty="0">
              <a:solidFill>
                <a:prstClr val="black">
                  <a:tint val="75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7200" y="1371600"/>
            <a:ext cx="8229600" cy="472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" y="6435765"/>
            <a:ext cx="3514165" cy="21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7073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art Placeholder 10"/>
          <p:cNvSpPr>
            <a:spLocks noGrp="1"/>
          </p:cNvSpPr>
          <p:nvPr>
            <p:ph type="chart" sz="quarter" idx="11"/>
          </p:nvPr>
        </p:nvSpPr>
        <p:spPr>
          <a:xfrm>
            <a:off x="457200" y="1371600"/>
            <a:ext cx="8229600" cy="4724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534400" y="6324600"/>
            <a:ext cx="457200" cy="4413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F81DC3A1-9185-0B40-AD6F-C5C7BA5EC520}" type="slidenum">
              <a:rPr lang="en-US" sz="1200" b="1">
                <a:solidFill>
                  <a:prstClr val="black">
                    <a:tint val="75000"/>
                  </a:prstClr>
                </a:solidFill>
                <a:latin typeface="Arial"/>
                <a:cs typeface="Arial"/>
              </a:rPr>
              <a:pPr algn="r">
                <a:defRPr/>
              </a:pPr>
              <a:t>‹#›</a:t>
            </a:fld>
            <a:endParaRPr lang="en-US" sz="1200" b="1" dirty="0">
              <a:solidFill>
                <a:prstClr val="black">
                  <a:tint val="75000"/>
                </a:prstClr>
              </a:solidFill>
              <a:latin typeface="Arial"/>
              <a:cs typeface="Arial"/>
            </a:endParaRPr>
          </a:p>
        </p:txBody>
      </p:sp>
      <p:pic>
        <p:nvPicPr>
          <p:cNvPr id="5" name="Picture 4" descr="STUDENTS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000" y="6151130"/>
            <a:ext cx="2286000" cy="47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34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3D7E00A-486F-4252-8B1D-E32645521F49}" type="datetime1">
              <a:rPr lang="en-US">
                <a:solidFill>
                  <a:prstClr val="black"/>
                </a:solidFill>
                <a:latin typeface="Arial"/>
              </a:rPr>
              <a:pPr/>
              <a:t>4/10/13</a:t>
            </a:fld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>
                <a:solidFill>
                  <a:prstClr val="black"/>
                </a:solidFill>
                <a:latin typeface="Arial"/>
              </a:rPr>
              <a:pPr/>
              <a:t>‹#›</a:t>
            </a:fld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4238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162800" cy="1219200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 cap="none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" y="6435765"/>
            <a:ext cx="3514165" cy="21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534400" y="6324600"/>
            <a:ext cx="457200" cy="4413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F81DC3A1-9185-0B40-AD6F-C5C7BA5EC520}" type="slidenum">
              <a:rPr lang="en-US" sz="1200" b="1">
                <a:solidFill>
                  <a:prstClr val="black">
                    <a:tint val="75000"/>
                  </a:prstClr>
                </a:solidFill>
                <a:latin typeface="Arial"/>
                <a:cs typeface="Arial"/>
              </a:rPr>
              <a:pPr algn="r">
                <a:defRPr/>
              </a:pPr>
              <a:t>‹#›</a:t>
            </a:fld>
            <a:endParaRPr lang="en-US" sz="1200" b="1" dirty="0">
              <a:solidFill>
                <a:prstClr val="black">
                  <a:tint val="7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760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00432" y="6432272"/>
            <a:ext cx="431468" cy="365125"/>
          </a:xfrm>
          <a:prstGeom prst="rect">
            <a:avLst/>
          </a:prstGeom>
        </p:spPr>
        <p:txBody>
          <a:bodyPr/>
          <a:lstStyle/>
          <a:p>
            <a:fld id="{153B174C-CC92-E44B-80AE-6F93C9D8A15C}" type="slidenum">
              <a:rPr lang="en-US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" y="6435765"/>
            <a:ext cx="3514165" cy="21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97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1600200"/>
            <a:ext cx="8686800" cy="406400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buNone/>
              <a:defRPr sz="2400" cap="none">
                <a:solidFill>
                  <a:schemeClr val="bg1"/>
                </a:solidFill>
                <a:latin typeface="+mn-lt"/>
                <a:cs typeface="Courier"/>
              </a:defRPr>
            </a:lvl1pPr>
            <a:lvl2pPr marL="566738" indent="-336550">
              <a:spcBef>
                <a:spcPts val="0"/>
              </a:spcBef>
              <a:buClr>
                <a:srgbClr val="FFCF01"/>
              </a:buClr>
              <a:buSzPct val="80000"/>
              <a:buFont typeface="Wingdings" charset="2"/>
              <a:buChar char=""/>
              <a:defRPr sz="2000" cap="none">
                <a:solidFill>
                  <a:schemeClr val="bg1"/>
                </a:solidFill>
                <a:latin typeface="+mn-lt"/>
                <a:cs typeface="Courier"/>
              </a:defRPr>
            </a:lvl2pPr>
            <a:lvl3pPr marL="912813" indent="-346075">
              <a:spcBef>
                <a:spcPts val="0"/>
              </a:spcBef>
              <a:buClr>
                <a:srgbClr val="FFCF01"/>
              </a:buClr>
              <a:buSzPct val="80000"/>
              <a:buFont typeface="Wingdings" charset="2"/>
              <a:buChar char=""/>
              <a:defRPr sz="2000" cap="none">
                <a:solidFill>
                  <a:schemeClr val="bg1"/>
                </a:solidFill>
                <a:latin typeface="+mn-lt"/>
                <a:cs typeface="Courier"/>
              </a:defRPr>
            </a:lvl3pPr>
            <a:lvl4pPr marL="1258888" indent="-346075">
              <a:spcBef>
                <a:spcPts val="0"/>
              </a:spcBef>
              <a:buClr>
                <a:srgbClr val="FFCF01"/>
              </a:buClr>
              <a:buSzPct val="80000"/>
              <a:buFont typeface="Wingdings" charset="2"/>
              <a:buChar char=""/>
              <a:defRPr sz="1600" cap="none">
                <a:solidFill>
                  <a:schemeClr val="bg1"/>
                </a:solidFill>
                <a:latin typeface="+mn-lt"/>
                <a:cs typeface="Courier"/>
              </a:defRPr>
            </a:lvl4pPr>
            <a:lvl5pPr marL="1595438" indent="-336550">
              <a:spcBef>
                <a:spcPts val="0"/>
              </a:spcBef>
              <a:buClr>
                <a:srgbClr val="FFCF01"/>
              </a:buClr>
              <a:buSzPct val="80000"/>
              <a:buFont typeface="Wingdings" charset="2"/>
              <a:buChar char=""/>
              <a:defRPr sz="1600" cap="none">
                <a:solidFill>
                  <a:schemeClr val="bg1"/>
                </a:solidFill>
                <a:latin typeface="+mn-lt"/>
                <a:cs typeface="Courier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279400"/>
            <a:ext cx="7543800" cy="1117600"/>
          </a:xfrm>
          <a:prstGeom prst="rect">
            <a:avLst/>
          </a:prstGeom>
        </p:spPr>
        <p:txBody>
          <a:bodyPr vert="horz" anchor="ctr"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6172200"/>
            <a:ext cx="7848600" cy="508000"/>
          </a:xfrm>
          <a:prstGeom prst="rect">
            <a:avLst/>
          </a:prstGeom>
        </p:spPr>
        <p:txBody>
          <a:bodyPr vert="horz" tIns="0" bIns="0" anchor="t"/>
          <a:lstStyle>
            <a:lvl1pPr marL="0" indent="0">
              <a:spcBef>
                <a:spcPts val="0"/>
              </a:spcBef>
              <a:buFontTx/>
              <a:buNone/>
              <a:defRPr sz="1200" i="1"/>
            </a:lvl1pPr>
          </a:lstStyle>
          <a:p>
            <a:pPr lvl="0"/>
            <a:r>
              <a:rPr lang="en-US" dirty="0" smtClean="0"/>
              <a:t>Click to edit footnote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534400" y="6324600"/>
            <a:ext cx="457200" cy="4413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F81DC3A1-9185-0B40-AD6F-C5C7BA5EC520}" type="slidenum">
              <a:rPr lang="en-US" sz="1200" b="1">
                <a:solidFill>
                  <a:prstClr val="black">
                    <a:tint val="75000"/>
                  </a:prstClr>
                </a:solidFill>
                <a:latin typeface="Arial"/>
                <a:cs typeface="Arial"/>
              </a:rPr>
              <a:pPr algn="r">
                <a:defRPr/>
              </a:pPr>
              <a:t>‹#›</a:t>
            </a:fld>
            <a:endParaRPr lang="en-US" sz="1200" b="1" dirty="0">
              <a:solidFill>
                <a:prstClr val="black">
                  <a:tint val="75000"/>
                </a:prstClr>
              </a:solidFill>
              <a:latin typeface="Arial"/>
              <a:cs typeface="Arial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" y="6435765"/>
            <a:ext cx="3514165" cy="21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086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4953000"/>
            <a:ext cx="7162800" cy="1096962"/>
          </a:xfrm>
        </p:spPr>
        <p:txBody>
          <a:bodyPr/>
          <a:lstStyle>
            <a:lvl1pPr>
              <a:defRPr sz="5000" b="1" i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4191000"/>
            <a:ext cx="7162800" cy="762000"/>
          </a:xfrm>
        </p:spPr>
        <p:txBody>
          <a:bodyPr/>
          <a:lstStyle>
            <a:lvl1pPr marL="0" indent="0">
              <a:buNone/>
              <a:defRPr sz="5000" b="1" i="1" cap="all">
                <a:solidFill>
                  <a:srgbClr val="FFFFFF"/>
                </a:solidFill>
                <a:latin typeface="Gotham Bold"/>
                <a:cs typeface="Gotham Bold"/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556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jpeg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 descr="header_gray.jp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30352"/>
          </a:xfrm>
          <a:prstGeom prst="rect">
            <a:avLst/>
          </a:prstGeom>
        </p:spPr>
      </p:pic>
      <p:pic>
        <p:nvPicPr>
          <p:cNvPr id="7" name="Picture 6" descr="footer_yellow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176772"/>
            <a:ext cx="9144000" cy="68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2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1"/>
        </a:buClr>
        <a:buSzPct val="90000"/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/>
        </a:buClr>
        <a:buSzPct val="90000"/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microsoft.com/office/2007/relationships/hdphoto" Target="../media/hdphoto2.wdp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microsoft.com/office/2007/relationships/hdphoto" Target="../media/hdphoto3.wdp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microsoft.com/office/2007/relationships/hdphoto" Target="../media/hdphoto3.wdp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microsoft.com/office/2007/relationships/hdphoto" Target="../media/hdphoto4.wdp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microsoft.com/office/2007/relationships/hdphoto" Target="../media/hdphoto4.wdp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microsoft.com/office/2007/relationships/hdphoto" Target="../media/hdphoto5.wdp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microsoft.com/office/2007/relationships/hdphoto" Target="../media/hdphoto1.wdp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microsoft.com/office/2007/relationships/hdphoto" Target="../media/hdphoto6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microsoft.com/office/2007/relationships/hdphoto" Target="../media/hdphoto7.wdp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microsoft.com/office/2007/relationships/hdphoto" Target="../media/hdphoto8.wdp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8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8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8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8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3581400"/>
            <a:ext cx="6248400" cy="1447800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Expanding High Quality Online Programs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Low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4953000"/>
            <a:ext cx="7010400" cy="1600200"/>
          </a:xfrm>
        </p:spPr>
        <p:txBody>
          <a:bodyPr/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Ronald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Godwin, Provost – Liberty University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Shawn Boom, Vice President – Bb Services</a:t>
            </a:r>
          </a:p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5, 2013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data:image/jpeg;base64,/9j/4AAQSkZJRgABAQAAAQABAAD/2wCEAAkGBhQQERUUExQUFRUVGBYZFxQWGBcYHxkaGBcYHhobGRgcGyYfGRkjHBkYIDAgJCcpLCwsFx4xNTAqNSYrLCwBCQoKDgwOGg8PGjUkHyQtLCkqLCksLCwsLCwsLCosLCwsLCwvLCwsLCwsLCwsLCwsLCwsLCwsKSwsLCwsLCwsLP/AABEIAIQBfQMBIgACEQEDEQH/xAAcAAACAwEBAQEAAAAAAAAAAAAABwUGCAQDAQL/xABVEAABAgMEBAYJEAcHBAMAAAABAgMABBEFBhIhBzFBURMWImFxkTI1VFVzgbKz0wgUIzM0QlJicnSCk6GxwdIVFyQlg5LRQ0SEosLD4yaj4eJTZJT/xAAZAQADAQEBAAAAAAAAAAAAAAABAgMABAX/xAAwEQACAQIEBQMCBwEBAQAAAAAAAQIDEQQSITETMkFhoSIzcVFiNEJSgZHR8LHhFP/aAAwDAQACEQMRAD8AbFtWA5MKCm5yZl6Jpha4LCTU8ohbZNc9+yE9f21bWsp9Lap9xxDgKm3MLaagGhBThNCKjbtEPqE36oYe4v8AE/7EdWGleai1oTntcrN1b1WtaE0iXbnnElVSVKCKJSkVUewz6IdFkXXfZWhbtoTT5TrQoMpQrIjNIbxU29lshQaCO2Ssv7Bfi5SI0DDYp5ZZUvBqequfCIVekmXnbNlg+zaUyoY0oKHAyScVc0lLY1U1UhnTs6hhtTjqghCASpSjQACEZbVozF555LMuCiWZJIUoGiQci6v4xGSUf+xhMPF3u9luGb0Iqwr2W1POhqXmH1qOugbokb1KwUSOmG5YF0Z9GFU1ab61AglttLQTkalJUpGJQOrIJiaurdRmzmAyyOdazTEtXwlH7hqETMarWUnaKsvg0Y23CPytNQRUiu0bI/UEcw5TbUubOcGfW9qTYcAy4UMqSeY4WgR059EJR7SPaiFKSqcdCkkpIo3kQaEdhvEadjJt628M9NDVR977XFH8Y9DCtTbUl4I1NNhl3es23Z6WbmG7QSEOAkBZAORIzo0Rs3xI8Ubw98W+v/hi0aJu1Er8lXnFRbohOq1JpJfwOo3QqTdG8PfFv+b/AIYp96Lbt2zlATEw6kK7FaeDUlXMFBGvmOcaGit6Q7DE5Z0w3SqghS0ACpxtjEmg3mmH6UGnX9SUkrfAHHTQlbvzJdlWFqNVLabUo7yUAk9cd8QlySr9HSuIEK4FsEEEEUSNYOqJuOeWjY6K/bN2nnlqW3PzTFaUQgMlCaADIKbxZkVPK2nVCXvZee17OmVS7k64ogBSVgIAUlWoiqMtopvBjREILT4P3i182R516OrCu8srXgSporo+3Dti1rVmC0mfdbQhOJxzC2aCtAAMOaifuMOSxrBcl1FS5yZmKpphd4LCDvAQ2k18e2Fn6npA/bDt9hHnIckLiZWm4paGhtcI+LWACSaAZknYI+wv9NltGXs4oSSFTCw2aZcihKx0EChG4mIQjnkojt2VypXw0uzEy/62syoSTgS4lNVuk/AqOSncde3KPWT0IzU0OEnZwhZ97ynlDmKlLA6qiOXQBZ6FzMw6qhW2hIRzYycRH8oHjh5R1VanBeSnp3JxWbViamNE1oyIxyE6pRH9nVTRP0SpSFdBpEYNM1pSmJiZZbLycquJUhSTTIqSDRQ27K11w+Ioelu5aZ2UU8hPs8ukqSQM1ITmpB35VI5+kwtOspu1RX7hcbL0nnoSeK7OUpRqpUw8oneThJPXDAhd6C+1n8Z37kQxIjW9xjR2Rw2vZqn0BKX3WCCDjZwYjkcuWhQpnu2QtdIslaVnMeuGLRmHGwoJWlaWsScRoCClABFaDVtENiKhpZTWyJrobPU6iDRlaSRpLQSknpDtR1xDaZ1wFakpFQilVEAV5GrOGJxRvB3xb6/+GE9d73XL+Ga8sRreOvEyVNrKl/BOGu4qeKN4e+LfX/wx5TN17xJTVM8hZ+ClSQf8zQENuCOXjv6L+B8oi7k3ttL9Lsys4+72S0uNOBAz4NRGpI1nCRQ55U1w9IX997CP6VsyaQkk8LwbhSCctaCqmoZqFTvi/iNWkpWklbQ0U1oeM9LF1tSErW2VCgcRTEnnTiBFekGKFfC7loS8st6VtKZUWklam3AycSUipwqS2KGmwjPmhiRy2okFh0HMFtdR9ExOE3FjNXM0frOtLux3qb/JF8syxLxvpSv13waVAKGNbeoioyS2aQnDqPQfujXdi+5mfBN+QI9DEtU0sqX8EYercUlqWfeOVBWH1PpTr4Pg1n+QoCj4hERZOnKeaWPXCW3kjJScPBq/mGQPSkw/4SGna6qGltzjaQnhSUOgClV0qlXSQCD8kRKjUjUeWcUNJNapjUune9i0meFYVmKBbaslIO5Q+4jIxNxli4l5VWfOtOpPJJCHB8JtRFR4sldKRGpgYjiKPDlpsNCWZH2CCCOccITfqhv7l/iP9iHJCb9UN/cv8R/sR0Yb3V/uglTlIHQT2yV4BflIh9zs6hhtTjighCAVKUdQA2xnjRBa7UpOOvPKCG0S6ySflIoANpOwCPt6r6rtucbZLgl5UrSlIXkE1yxu0NCrcK0FdYzMdNai6lXsTjK0SWty2pq8s2JaVCkSrZqSqoFK+2O8/wAFH41IcF17sM2dLpZZGQzUs61q2qUd/wBwyguxddiz2Aywmg1qWc1LV8JR2n7BsiXjlqVM3pjokUjG2r3CCCCIDhBBBGMEZNvYf26a8O95xUayjJt6/d014d7zio78FuyNXY0Jom7USvyVecVFuhV6PNJEhK2dLsvP4HEAhQKVmlVqOsCmoxZlaWLLH97R/K5+WOepTm5vR7jxkrFuiLsm8CJlyYbQFAyznBrJpQqwg8mhOWdM6RTrZ04yLTauAxvOU5KcCkJJ51KGroqY5tB08t9ucdcNVuTGNR51IqfFG4MlBykg5leyGdBBBEBghB6fO2DXzZHnXofkIPT52wa+bI869HVhPcJ1OUlPU99nN9DX3rh0Ql/U99nN9DX3rh0QuK91hp8oQtdPFnFyQbcFTwLqSqmwLBTU+PCPHDKjwn5FD7a2nEhSHElKknaCKGJU55JKQzV1Yy9cq9zlmTQeQMSSMLjZNMSCRXPYoUqD/UxpG7V65e0GuEl3AqlMSDkpB3KTrHTq54z/AH+0cPWY4pSQpyWJ5DtK4R8FynYkaq6j9kVqy7WdlXA6w4ptY1KSaeI7COY5R6dSlGus0XqQjJw0ZryPi01BB1HIwoLn6dAcLc+nCdXrhAy+mgaulNegQ2ZGfbfQHGlpcQrUtJBB8YjzZ0pU36kWUk9itaN7uuSEqtl1IT7O8pABB5BIwnLVkNUWyCCFlJyd2FKwRUdK/aia+SjzqIt0VHSv2omvko86iGpc6+UaWzM7Xe91y/hmvLEa3jIljzCW5hlajRKHG1KO4BQJ+yNE/reszun/ACOfljtxcJSasiNNpblyjkte0kyzDr66lLSFLUBSpCQSaVIFcorH637M7p/yOfliiaS9LjM3KrlpQLIcycdUMIwgg4Ug5mtKEkDKuuuXLChOUkmijmkhzSE2HmkOAEBxKVgGlQFAEA0yrnHvEbdr3HLeBa8hMSURejHCOa0vaXPkL8kx0xzWl7S58hfkmMtzGQFaj0GNd2L7mZ8E35AjIitR6DGu7FP7Mz4JvyBHoY3aJCl1O2Fnp6mkpkG0E8pb6SkcyULxH7QPGIt1vX5k5JJLz6Kj+zSQpZO4IBr10EZ7vzfJy1pkLKSlCeSy0MyATtprWTrpzAaojhqUnJS6IeclaxA2fKqddbbSKqWtKQOdRAjXyE0AG4QodEmjBxpxM5NoKFJzZZVrBPv1j3ppqSc86mlBDgg4uopSSXQ1ONkEEEEcZQITfqhv7l/iP9iHJCb9UN/cv8R/sR0Yb3V/uglTlKTo1uu3aUy4w6SAWVlKxrQsKTRVNuvVtrERei7L1nzCmHhmM0qHYrTsUnm+45Rb9BPbJXgF+UiHNe66LNpMFp0UIqW3AOU2reObVUbY7Kld06tnsSUM0RW6KtKnBYZScV7Hklp5R7DchZ+BuVs1HLU7oyfee6z9nPll9NDrSoZpWn4STu5tY2wwNFmlXgMMpOL9iyDTyj7XuQs/A3H3vRqnXoKSzwGhO2jHhBHwGsfY88sEEEEYwRk29fu6a8O95xUayjJt6/d014d7zio78FuyNXYdGje5ElMWZLuuyzS3FJViWoVJ5ahnnuiy/q3s7uNn+X/zHNom7USvyVecVFujmqTlnevUpFKyKRbWh+z5htSUMhhdOS43XI7KpJooc0ROhCQVLtzrS+ybmMB6UppDNiNsuwW5Zx9xGKsw5wiwSKBWEDk5ZDKNxW4OLZsqvdElBBBERghB6fO2DXzZHnXofkIPT52wa+bI869HVhPcJ1OUlPU99nN9DX3rh0Ql/U99nN9DX3rh0QuK91hp8oQQRE3jvGiRQ2twKKXHm2qinJLhIxGuwUiCTbshyTdaC0lKgFJIoQRUEHWCDrEK2+Gg5p2rkkoMr18CqpQT8U60dGY6IasEPCpKDvFgaT3MjWzYb8m4W5htTa9yhkRvSdShziOy6975mznMcuugPZNnNC/lJ384zEaftiw2ZxstTDaXEHYoajvSdaTziM+6SdG6rLWHGyVyyzRKjrQqhOBW/UaHbTfHo0sRGr6ZLUhKDjqh23Hvq1akvwiBgWkhLrZNcKuY7UnYfxEWOM2aIrcMtabSa0Q/VpY34gcHjC8PWd8aTjhxFLhzstisJXQRUdK/aia+SjzqIt0VHSv2omvko86iEpc6+UNLZmc7EZC5llKgClTrYIO0FYBBjSv6t7O7jZ/l/wDMZtu97rl/DNeWI1vHZjJNNWZKmitHRtZ3cbPUf6xQdKWiqXYlVzUoktFqhW3UlKkkgEitSkitddKAw445LWsxE0w6w5XA6hSFUyNFChod8csK0oyTuUcU0eF2vcct4FryExJR4SUoGm0NprRCUpFddEgAV58o94k9WMEc1pe0ufIX5JjpjmtL2lz5C/JMZbmMgEw7pTQa06yhXruYBWhKqUQQCUg6qZisJFWo9BjXdi+5mfBN+QI9TFVJQSys56aT3Mp23Yzkm+4w8KLbNDuI1hQ+KRQjph36GXpJ6Wq0w03MtUS6QKqOWSwo1ICs8htBjq0tXB9fscOyn9pZFQBrcQNaOcjWPGNsI+615HLOmUPta0mikVoFoPZJPT9hAOyBf/6Kem5uSRrCCOGxLZanGEPsqxIcFRvG8EbFA5Ec0d0eY1bQ6AggggGCE36ob+5f4j/Yhrz1ssMGjrzTZpWi1pTlvoTzGEVpnvgzPPsol1hxDCV1WNRU4U1AO0AITnzmOrCxfETJ1H6Q0E9sleAX5SI0FGY9GN527Pn0uvEhpSVIWoCuHFShpuBArTZGipG8kq+QGphlwq1BLiCT9GtfshsXF57gpvQ5r23RYtJgtPDMVKHB2SFb0ndvGoxmq9F13rOfUy8nfhWOxWnYpJ/DZqMawhaaZrVklyK21ONKmEqHBISpKlpWCMVQDVIw1rWkDDVZRll6BqRTVysaLNKnAYJSbV7Fklp4n2vclZ+BuPvejU8UqqKjMGMcwwLhaXXbPSGXwX5cUwivLbHxSclJ+KacxGqL18Nm9UBIVLaM0PBFbsXSLITdODmGwo0HBuHAqp1CiqVPRWLGTSPOcXHRote59jJt6/d014d7zio0na9/JKVbUtcy0aAkIQtK1KyyCUpJNT1Rl+0p3hnnXaU4Rxa6a6Y1E0rtpWkd+Di022SqtGkdE3aiV+Srziot0JbRxpalpOTRLTIcSWyrCtKcYKVKJFQMwRWmrZFqVpws0e+ePQ0r8aRCpRnnenUeMlYv8ELxenSzgMuHJ3cF/U0ilX201rm2lMyiFMoXktxRGMpOtKQnJFdpqTTdAjh6knaxnNIv1i3jVaFruhlavWsm2UHCeS68tVCTvCQkgdBO2L1FC0MWB62s5LhHLmCXDzJ1IHUK/Si+wlWylZdNAx21CEHp87YNfNkedeh1z94ZaXrwz7LZTrCnEgjKvYk11c0Z20oXpbtCfU40atoQltCjliCSolVNgKlqpzUi+Ei89xKj0Ll6nvs5voa+9cOiM86HL4MyEw6mYVgQ8lICyMkqSTTEdgIJz5ofMjbbD5oy804QK0Q4hRpvoCcoXFRfEbDTeh2wutOqqWakjIh9qh8S4YsLnTsP3Ynw7X3LidD3ENPlZarlXhTPyTL4IxKTRwbnE5LB3Z59BB2xORm27NsWhYa+EMu8GV0K23ULShW44qchdNvWDDWsbTPZ76Rwi1ML2pcBpXmWmoI6oerQkneOq7CxmupfIqWlZpCrJmsdMkpKflBacP20Hjj0m9J9mtpxGbbOVaIqonoAEKW/ukJ22XESsq2sNYhhRSq3VbCoDUkbB4yd2o0ZuSdrJBlJWIPRnZqn7UlQkdg4HFHclrlVPjAHSoRp8RRdF2jz9GNKcdoZh0DFTMISNSAdueZO+m6pvUbE1FOemyNCNkEVHSv2omvko86iLPOT7bKcTq0NprTEtSUiu6pIFYWOl6/0qqSXKsPIdcdKAeDIUEpSoKJKhlnhApXbCUYtzVl1DJ6Cdu97rl/DNeWI1vGPpGa4J1DgzKFpVT5JB/CH5L6dbPKQVB9KiM08Hiod1QaGOzF05SayolTaW4xYIoI032Z8N0c3Ar/ARyzuniQQDwaX3DsogIHWoinVHFwan6SuZfUu94bcbkpdx900ShNabVH3qRzk0EQujV596T9czKlFcytbqUkmiGyeQlAOpNBUcyhCXvBe6Yt6bZZIDbanEpbaSa4SogFSlUGJVK50FI0bKSyWm0ISKJQlKUjcEig+wRSpT4UEnuwReZntHhOqo2snYlR+wx6PPJQkqUoJSMypRAAHOTkIpt+NIknLyjyUvtuurQpKG21hRJUKVJTUJArWp3RGEXJ2QzdjNrhrXxxrqxD+zM+Cb8gRkQRo7R7pClX5JlC3m23mkIQtDiwkkoATiBVTEDSuW+PQxkW4pojSepeoROma4Xrdz14wj2Jw+ypGpDh99TYlXVi6RDyl5hLiQpCkqSdSkkEHOmRGWuPxPSKH21tOJCkLSUqSdRB1xw0qjpyuVlHMjP8Aokv76wf4B5VJd45k6m1nIL5knIK8R2Guhgaxlq/N0F2ZNKaVUtqqppz4SOf4w1EePURFy0caYBKoTLTmJTSRRt1IqUAakqTrUkbCMxqodnZXo8RcSBKEraMekERFkXulJsgMTDTijqSFDFkKnkGitXNEvHntNblzhnrCl31BTzDLigKBTjaFmm6qgTTMxz8UZLuSV+pa/LFRtK71uqecU1PS6WytZbSQapQVHCD7Ccwmg1mObi1eDvhL9R9DFlDTnXkS/Yu/FGS7klfqWvyx6S12pVpYW3LS6Fp1KS02kjKmRCajKKJxavB3wl+o+hg4tXg74S/UfQwcn3rya/YZsRb115RaipUrLqUoklRZbJJOsklNSYo3Fq8HfCX6j6GDi1eDvhL9R9DAVO20l5DfsXfijJdySv1LX5YOKMl3JK/UtflikcWrwd8JfqPoYOLV4O+Ev1H0MHJ968gv2Lw3dSTSQRKywIIIIZbBBGog4cjEopNRQ5g7IWfFq8HfCX6j6GDi1eDvhL9R9DAdO+8l5DfsXbihJdySv1DX5Y+8UZLuSV+pa/LFI4tXg74S/UfQwcWrwd8JfqPoYOT715BfsXfijJdySv1LX5YOKMl3JK/UtflikcWrwd8JfqPoYOLV4O+Ev1H0MbJ968mv2LvxRku5JX6lr8sfOKMl3JK/Utflik8Wrwd8JfqPoYOLV4O+Ev1H0MbJ968mv2GU00EJCUgJSAAABQADUABqEfuFlxavB3wl+o+hg4tXg74S/UfQwvCX6l5Dm7F8m7uSryytyXYWs0qtbTaiaCgqSmpyFI8uKMl3JK/UtflikcWrwd8JfqPoYOLV4O+Ev1H0MNk+9eQX7F34oyXckr9S1+WOiRsKXYUVMsMtqIoVNtoQSN1UgZRQOLV4O+Ev1H0MHFq8HfCX6j6GNk+9eTX7DNiPtiw2ptKEvJKg24h1IqRykGqa01jPVtihcWrwd8JfqPoYOLV4O+Ev1H0MBU0tpLyG/YZikgihzB2RW7U0cWfMmrkq0D8JA4M/5KVir8Wrwd8JfqPoYOLV4O+Ev1H0MFQy7TXkF79CUb0L2YDXgVnmLrhHVWLNY92paTFJdhtreUpFT0q7I+MxReLV4O+Ev1H0MHFq8HfCX6j6GDJOW8/+mWnQZsELLi1eDvhL9R9DBxavB3wl+o+hhOEv1LyHN2GLPWc0+nC8224mtcLiUrFd9FAiuZjh4oyXckr9S1+WKRxavB3wl+o+hg4tXg74S/UfQwyhb868gv2LvxRku5JX6lr8sHFGS7klfqWvyxSOLV4O+Ev1H0MHFq8HfCX6j6GNk+9eTX7F34oyXckr9S1+WDijJdySv1LX5YpHFq8HfCX6j6GDi1eDvhL9R9DGyfevJr9i9y125VpQW3LS6Fp1KS02kjoITURJQsuLV4O+Ev1H0MHFq8HfCX6j6GA6d95LyG/YZMxLJcSULSlaVCikqAUCNxByIiM4oyXckr9S1+WKTxavB3wl+o+hg4tXg74S/UfQxlTttNeTX7F34oyXckr9S1+WPnFGS7klfqWvyxSeLV4O+Ev1H0MHFq8HfCX6j6GDk+9eQX7DHlJRDSAhtCUIFaIQkJAqamgAoMyT449oWXFq8HfCX6j6GDi1eDvhL9R9DA4S/UvIb9hhT9kszFA8027hrThEJXSuumIGkcnFGS7klfqWvyxSOLV4O+Ev1H0MHFq8HfCX6j6GCoW/OvIL9i+Sl3ZZlYW3LsIWK0WhptJFRQ0ITUZZRIwsuLV4O+Ev1H0MW650hOstLE8+h9wrqlSNQTQZHkJzrWEnCyvmuFPsT8EKvSxdJuWkjMSynWltqQCEvO0UlRoagqOYJBqIgNDdhev1vuTLj60NcGEo4VwJKl4ySaKzoEjL40OqKcM9/AM2th5wR4ycmllCW0CiUigFScukkkx5WlZbcyjA6kqTWtApScxzpIMQ0HOuCEpbFzqW6zKIfmEsOoDpSHnCQkYsSQSquZTr2AwzxcqV4Pg+DVhJCvbXq1AIBxY66idsUnCMba79hU2ycghCaULoPWYpDzEy+WHFYQFOuYkLoTSuLlJIBodYpnsMXjRNpC9ftet31ftLQ1n+1QKcr5Q1EdB25PKjaGeLugKWtmMOCCIm2brMTebqV4sOEKQ44ggZ6sKgKgkmtIgrdRyWghMaMbqCYmZwTLrzqZZzgkJ4VwAnEuqjRQJySMtWZhrTN3mHGksqQS2jsRjWKUFOyCsW3fFKkFB2uKndXJGCM26TJRdnz62mXnw2UoWkF1w0xDMVxVIqDrhx3IuayzLy7qi448UIWXFuuK5SkgmiSrCAK0pSHnRUIqV9+wFK7sW+CKVfq4CZtp1xhbrczQqSUuuALIHYlOLCK0pUUpCYuNimrQYYfffDa1EKAdcBJCVEJriyqQBGhRU4uSe3YzlZ2NOQRyWZZjcs2G2gQkVIBUpRzzOaiTHXHOOEEJzS9dtMuWFSi30PTDpRwSXXCFlW0Aq5JxEDLLPVF7uVchMg2lSnHXXymi3FuLUKmhISkmgTXbryi0qcVFSvuLfWxaIIWelW6jTMi5MsF1pxtSSSl12igpYBBSV099XxRTtFd3P0oX+HmJpPBcHh4N5Q7LFWta7hDRopwz30+AOWth+wRQv1PS/dU/8AXn8sVW/+jlyQl/XMtNTS0tqTwiHHFGiSoDEkimokVBByNdkCNOEnZS8Bba6DngjwSgOtUVmFoodYqFDPMZjXCg0yXcTJNMvyynm8SyhaQ66UmqSQaFRocjCU4KcstzSdlcc0EJHRnccWlLKfem5tJDikBKHSByUoNampryo7733AnJBpUxIz02pLQKltLdUSEjMqTQ4VU10I69UUdGKllza/AMztew34IVGivSouacEpOKq6qvBO0Ax0FSldMsVASDt1a6Va8TqU3TdmMmmroI83n0oFVKCRvJAHWYr2kC94syUU6AFOKOBpJ1FZBzPxQASerbFLujo8NqNJnbUddfU8MTTeMhKUHUaDVXWEpoAKazqMafpzSdkBvWyGqzMJWKpUFDekgjrEfrGK0qK0rTbTfTdC9tLQ802C5Z7rso+OxKVqKTzKzrTr6DERovn5xy1ZlE8tSnmWMFFU5I4RJyoAKGoNdopzQ3Di4uUXt/IMzvZjbgjmtCzW5hGBwYkkg0BUnVqzSQYQulqyTZ022mXefS263jwF1w4SFEEAlVaaoFKmqjy3DKVlc0HBFB0a3PbElLzDpdcecSl3Ep10gYjVACcVKYcPTnHHpYs2Ym5mRlpZakKXwxUoKUkBKQiqlYTmAPtNNsZU055b/ua+lxlQQuWNDCAkY5+eKtpS4EjxAg/fCrvbKOSdpOSiJmYUhK2khSnFYqOIbUa0IFRjOzZDwoxm7Rl4A5Nbo01BC6VoYb2T0+P4oP4RDWBdeZsu2pdDj7jzDyXwhalL1paUohSSogKFB016lVOLTtLwG7+g3oIo9+tHYm0OOy7jzUzQqAS6sJcVTsVJxUTXVUUpCSu5MrXOsszT76Gy6EOVdcSRnQg58nPLmhqdBTi2nt2A52ZqWCOKyrIalkYGklKa1zUpWfSokx7zkol5Cm1iqVCihUjLpBBHijn0HPaCENa90nX7Zck5J95LSAhTii64oMggFQriz1ig56bDDWsu4UqwgJo64cqrcddUT/moPEIrOnGKWu/YVNsjNMnal/pa84mK36nz2ia8I35BiyaZO1L/AEtecTFb9T57RNeEb8gxaP4d/P8AQr50NqCCCOMoL60B/wBTS3zNflLhgwvrRP8A1NLfM1+UuGDFan5fgVdReaaGQuXlEKFUqnGUkbwQoH7DCtvhdl+w55K2VKCMRXLu9GtCt6gDQ7wecw1dMPtUl89Y/wBUWm9N2WrRllsOjI5pUNaFDsVDnG7aKiL06vDjG+zvcSUbtnHcW+TdpywcTQOJoHW65pVTdrwnWD+IMWOMy2bPTN37RIUDVBwuIrQOtk5EdIzB2Hxxo2xrXbm2EPsqxNuCoP3g7iDUEbxE69LI7rZjQlfcouidX7Tao/8Atn73P6Qx4W+if3Tavzo+U7DIha/O/wBv+BjsZ+09IpaKDvl0H/uOj8IeN3/crHgmvITCQ0+KraLfNLI848fxh33f9yseCa8hMWre1ASPMyQjOGk2x1WbapcaGELUmYaOwKxVV1OAmm4jfGj4X2mm7frqQLyRVyWJX9A5ODqor6ETw08s7PZ6DTV0XC7tspnJVqYRqdQFU3H3w8RqPFEjCg0B3jql6TUc0nhWxzHJYHQcJ+kYZd5rbTJSj0wrU2gkDerUkeNRA8cJUpuM8qDGV1cpjf7yt8k5s2aig10Ly9fjB82IY8UzRRYipeQS457dMqU+4TrOPsa/Roab1GLnGqv1WXTQ0dinaXu1Ez/C86iKV6nrXOfwf9cXXS92omf4XnUQrtEE/OtGY9ZyyJivB48bgbw0xUpvrn1R001ehJd/6Elzo0FEbOuMzCnZNwYsTQUtJ1FDhUnXvqkxVl3gtoA/u1j/APQD9kRGi205mYtKfXNpwPYGkqboUhASVUSAScqZ6zWtdsc6pNJyvt3HzdBoIQAABqGQhb6eh+7m/nCPIchlQttPR/dqPnDfkORqHuI0+Vn3QP2tX84c8hqGDPKSGllVMIQrFXVShrXmpCa0WX2EjILSZWceAdcWVstY0AYEVBVUAEUqekR521pEmrdPrGRaDSXAcZW4kKWgDlCupKaawKkiuysWnRlKo30+oqkkijXFaUq05QNg14dsj5KVVJ6AkEnmBjVAig6ONFibNUXnlJdmCKApBwtg6wmutR+FQZZb63+ExNRTlp0NCNlqKn1QEqoy0ssA4UOqCtwKk8mvURHXol0hsvS7Uo6oNvMpShGIgBxKRROE/CAoCnxjmv8AbFktzbK2Hk4m3BRQ+4g7CDmDsIjPl99FUzZxLjdX5cZ8IkcpHhEjV8oZdGqKUnCpDhy0fQErxeZGj4rzdhlFqqmUp5LkqG1qy7NLgKctdcJ1/FEJy52mWZlKImKzLOQ5R9kSPirPZdCusQ77uXmYtBoOy6wpOojUpJ3KTrB+/ZEp0p0t9hlJSJWEd6oH3VK+CV5cPGEd6oH3VK+CV5cHC+4gVOUalxO1kl82Y80mJJdmIL6XyDwiEKbBrlhWpJOW+qRnEbcTtZJfNmPNJidiMuZjrYIzfpM7eveFlvNMRpCM36TO3r3hZbzTEdOE538f0JU2NIRyzVmoccacUOUypSkGuoqQpBrvGFR+yOqCOMoEI/Thcvg3BPNJ5DhCXgNi9QXzBQyPON5h4Ry2nZyJllbLoxIcSUqHMfxitKo6criyjdWKbokvr6/leDdVV9gBKq61o96vp2HnHPE3fm9Is6UW7kXVchlGvG4rsRQZkDWeiEQgv3etTOp4M03B1lX9QB0KTzQyrvj9OWkZ5QUJOUOGWQoUxuaysjmyP8g2GOipRipZ/wAu/wD4JGTtbqWLRzdVUlLFb2czMK4V9R14lZhNeap8ZMWyCCOSUnJ3ZRKxTNL7WKyJjm4M9TiYqPqeneTOJ2AsH+YOj/SIZ15rH9eSj8vq4VtSQTsVTkk8wUBCN0XW/wDom0HGJsFpLg4NzFlgWk1SVfFzIrq5QOqOql6qMorfcnLSSZoWCPy24FAFJBBAIIzBB1EHaI4rat1mTaLr7iW0gbTmeZI1qVzCORJvRFSlzysV55envZNdfGV/1EMOFxo7Qufnpm1FoU224lLUulWsoTrV/lGYyqVbqwx4rV0aX0QsfqL/AEw+1SXz1j/VDAELrTPNpQ1JBRA/a21fRQDiPQKjrEMQQJckf3Mt2U7SXcMWnL1QEiYaqWlHKo2tqO47Nx8cKjRpfldlTKmJjEGFqwuJVWrSwaY6fYobs9kaJhT6Y9HfDJVOy6fZEj2ZA9+kDswPhJGveBzRahUTXDnsxZx/Mjv0SLBmLUIIIM1UEZgglyhB3QyYUXqe/apv5bXkrhuxPEK1Rr/bBhsZ+09dsk/N2/Ldh43f9yseCa8hMInTq+FWnQa0MNg9NVq+5Qh63cWFSkuRqLLXkJitb2oCx5mSMeb7CVpUhQBSoFKgdoIoQfFHpBHGVMzNldh2xnWjDufxmV/fVBr0gQ0tIT4tGZkrOaViQ8oTDxH/AMKcxn8blU58MQmn27tQzOJGr2J08xzbJ6DiH0hHRoMshbgdnXiVKomXaKtiGwK05skp+iY9GUlKCq9Vp+/+1IpWeUbDbYSAAAABQAbANQEfqCCPOLFO0vdqJn+F51EUr1PWuc/g/wCuLnpfcAsiYrt4IDp4VH4AxS/U9uDFNiudGjTmBXn9ojth+Hl8/wBEnzoc8RbFhhE45Mg5uNNtqTTa2pZCq13KApT3sSkQ16L1sWcwp15QyHJbBGJZ2BI/HUNcckbvRdSjJmFtp67XI+cI8hyLBo54RyU9cve2za1PKG5JybSPihtKaDnit6fXwJBpFc1PpIHMlC6/eItSVqqXcWXKeuggfu1fzhzyGoomkq6a7InUTUtyGlrC2yn+ycGZR0ayOao2Z3nQK4DZzgyqJheXS21T8eqLzeGwm56XcYdFUrFK7Un3qhzg5xR1OHWf06gy5oojri3vRacql1NA4KJdQPerpn9E6wd3QYsUZvsK1X7u2kpDoJRXC6kanG/erRXbtHjEaHs60W5htLrS0rQsVSpJqD/Q7xrETr0sjutnsGMrnnOWshp1lpVcT6lJRllVKFLNTsySfHHbC1002oqVTIvo7JqYxgb6J1HmIy8cXa7t4mZ9hLzCgpJGY2oVtSobFCJuDUFIKetioX30Py84lTksEsP6+SKIWdykjsSfhDxgwqLkWo9ZdqISvEj2QMvorrBOE1AyNCcQPNzxphawkEkgACpJyoBvMIFcoLXvCpcuMTIdbUtY1YGUoSVV+MUGm+ojqoVHKMoy2sJNWaaNAQjfVA+6pbwS/Lh5QitP7wM5Lprmlkk81Vmn3GJYX3EGpyjauOa2bJUFP2ZjLd7GmJuK7o7fC7LkyNjDafGgYT9qYsUQnzMdbBGb9Jnb17wst5piNIRmvSU+k24+qooHWKndgbZCuog9UdWD538CVNjSkEfEqrnH2OMoEEEEYwnPVCsikmqgxEvJKqZ0AbIFd1SeuLloiT+6JbnDvnnIpvqhXBSTTXOrxpzUbH4RcNEDgNkS9Dq4UHp4VZ/ER2T/AA8fn+yS52XOCCCOMqEVi+FwZS0RieQQ4kZOtnCqm4mhCh0gwQQ0ZOLugNXE69Z7kotbTE3NoQDqS7h+xIA27BFxuXo5l5wCZmlzEysHU85iTlvyqRzE0ggjuqzahdE4pXGs22EgJSAAAAABQADUANgj8TTZUhQClJJBGJNKjLWKgivSIII88qUS2dFrE4oLmJmcdUBQFTiMgdgAboPEIsF3rvGVIAmpp1AFAh5aFgbs8AVl0wQRV1JNWbFsiwQEQQRIYq107vtSc1OhkFKVraXgyoklCiQkAZCpOUTVsSSnUBKXnWc+yaKATkcuUlQp4oIIeTea/wDtgJFDm9DMo6tS3Hpta1GqlKcSSTzktxP3buaJIoS1NTZbSfaVuIUjooW6gcwIggh3Vk1ZsCii2QQQREYh74WciYkZhtwVSWlnoKRiSRzggHxQXQs5EvIy7bYokNoPSVCpJ5ySTH2CHu8lu4OpLwQQQgSkW9o9bnspianFpBJCOEbCQeZIbAy3mpiIb0JySTVLk0DvDiQesIj7BFlVmlZMXKjo/VLL90z/ANf/AOscy9CUko1U5NKO8uJP24I+wQeNP6myoYolAlrg0EoARhSU0qkAUFKilR0RSLZ0XszigqYmZx0prhxOIoK66ANgDqggicZuOqC0mfbF0ZNSZUZaanWsXZYXG6GmqqS2QSN9IvbKaJAqTQDM0qctZptggjTk5bmSsVm+lwpa0+DU/jCm6gKbISSDsNQaiucRVkaMGZQ1l5qearmQl1IB6U8HQ9UEEMqkkrX0BlV7kte6wmpt6SbfTjQHHFFJ1KoyojFvFQDFevPo1lZZCpiVL8q4kHNhwpB6Qa5dEEENCclZJ/65mkU+Rl3rReQxMzk2ttWtONIB6QEUPjBhx3buvL2e1wUujCDmpRzUo71K1k/dBBD4htelbAiup1WrKlxspS440SRy28IUOjElQ+yKJaGh+VmHC48/OOLOta3Uk/a3q5oIIjCco7MZpPclbu3ERIlIYmpwICq8EXEKQc8+SW8q7aUi5QQQspOTuzJWIu3bMU+EhL77FK1LKkJJ1aypCvspFFd0JySyVKcmlFRJJLiCSTrJPB5mPsEPGpKK0YGk9y2Xdu4ZUpCZqacQkEBt5aFgbs8AVl0xYYIISTbd2Mgjnn2SttSQtTZI7NFMQ5xiBFekGCCFMUO1dE0vNOcI/MTjq9WJbiDQbgODoBzCOywtHbcllLzU42kkEoDjZSTzpLZHNUZwQRbizta4uVF4gggiIx//2Q=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AutoShape 6" descr="data:image/jpeg;base64,/9j/4AAQSkZJRgABAQAAAQABAAD/2wCEAAkGBhQREBMUEhQUFRQVFhsYGRcYFhQXHhYcFxcWFxgcFBkZHCcgFxkjHhgYHy8gIycpLy0tFR8xODAqQSYrLS8BCQoKDgwOGg8PGiokHyUpLCw1NSosKy82MDUqLiktLCwsMTUsNS8sNCkqKjQsLjU0LC4sMCwsLy02LyosKiwvNP/AABEIAKAAsgMBIgACEQEDEQH/xAAcAAAABwEBAAAAAAAAAAAAAAAAAgMEBQYHAQj/xABJEAACAQIDBAYHBgMEBwkAAAABAgMEEQASIQUGMUETIjJRYXFCUnKBkZKxBxRigsHRIzOhc6KytRUkNENTg8IXJURVY5O04fD/xAAaAQACAwEBAAAAAAAAAAAAAAAABAIDBQEG/8QANxEAAQMBBgQFAgUDBQEAAAAAAQIDEQAEEiExQVEiYXGBE5Gh0fCxwQUjMuHxQmJyFDNSkuIV/9oADAMBAAIRAxEAPwDaQucm5OUG1gSL24kkY79zX8Xzv++OU3pe2cL3wUUj9zX8Xzv++B9zX8Xzv++Fr4F8FFI/c1/F87/vgfc1/F87/vha+BfBRSP3NfxfO/74H3NfxfO/74PLMFF2IA8cV/bm/FPSreR1Tuvxb2UHWPniJWAbuZ2GJrsYTU79zX8Xzv8AvgjQxjiT87/vjMKn7Up6gkUVLNN+JgwX5V/VhivUW9W0a2oMAqYad72tYC5F7hCAxYixPHli4Wd8gkgJAxMnHyEmqy62DEk9B71tlou8/M/74H8Lvb5n/fGH7Egqq9pVj2jNnjubN0qhlvYMCG0ueVrjETRVNZ97+7SVVRFJmyduR+veygjMNDftcOGLBZFkqT4iZSJIhVcLwEcJx5ivRKxxngT87/vg4pF/F87/AL4wnZW29oPUvBT1vSOt7CUAdIV7YXMp4WPEi9sT8O/e0aUn71S51XtPEdV4HrBSwHEcbYrVZ3kmJSTExMGOhipBxBE4jtP0rWPua/i+d/3wPua/i+d/3xTdgfalTVJChwHPoSWRvynst7ji409aj9k69x0I92KSq6q6sEHY4fzU4kSMRyrv3NfxfO/74H3NfxfO/wC+Fr4F8SrlI/c1/F87/vgfc1/F87/vha+BfBRSP3NfxfO/74K8GUEqTca2JJB8Dc4cXwSbst5H6YKKMjXAPeL4GC0/YX2R9MDBRSdN6Xttha+EKf0vbbCt8FFGvgXwW+BfBRRr4its7wR06tcrdRc3Ngg73PIfXEfvXvYlKjAMFZRd2OvRg8NPSc8FXnjG9u1NXWRGp6J/uaPwJ7Vjq8ltX7iw0W9h34k00p9UAwJgk77DcmuLWGxJEnb7nlVj2pvvVVzslCpIXtTtZVW+nVzdWMeLdY9wxSt5t2qmlcNUi5kv/Ez58xHEFuN/PFto6mHaWy5ILRU8sDZ1Veqn4SQb6NcqSb2Njzw023BJUUlPSo2Y05s0jXyuwBWysL2C3I69joMO2d9NlcuQE8UKnExEhRVz2iKocbLyL0k4SIy6RTL7N94fu88iyM3RNExK9ZhdSDovfa+INJfutaGThDMGX2VYMP7uAtPNQzxvLHYg5grEWdeywuCdCCRfxxaJEpK2VZoaStlawDRqFCEqABmflcCxsde4YdcKW3lOgShaYJEZieeoNUoBU2ETCknWmcU8lHNtIxHIyhSCPRzTKy28NQNeV8Sw2zHXS0tV0eSWF0Lspv2GzFHXiL2JRuGuU+AOwNpStOzUlOPvDXfOwBsCCiiz6BbDx01w22PuNtKjmWWOONrdpOlWzrzVuHx5EXxnuKaUgq8RIcAEG8MeEAg9SPvTCQsKi6SnpzJBpvuXVLFtCed1YgOyCwvZpZDx8gDhXcfeMLXVUzk2mvqBc3aXq+7XDmmikpIZUm2fUL0mYtNGwmsWDLmsRbTMTa492ITcOaFJ5jO4WNYibm1+q6kWHNvAXOLHU+Kh9cTgkCIOA6E61xJCFNp5kmubDoVqXnqa7SAKc8gIQ59AoiVRZ3NrWtbE7s7aNXSQJURdJUUJ1AfSSEAldSL5RcaMLqe4Yr9zWSWWMpSwjqxre5BJyjN6Ushv1uV2PLW1bX2lVVHQDZrIqQWV40dQY2FxaUN1WhAFr6jtXxK0qvOBtURqDkkYwJGSjuMMs86i0LqbwnqMydeoFXrdff2KpQHNcaAk6MhPASry8GGhxbQ2POFbtRTUU0lEBHUugEoTSIyObZFVtMp9IdnrC3C+NI3I3+DqUkuuQ2kQ3vCb2uL6mInTvU6HkSk9ZlsC/jd55p0x3Gxq9DgcMa+h6e1aRfAvgitcXHDHb4qqVGvgkvZbyP0x2+Cynqt5H6YKKNT9hfZH0wMCn7C+yPpgYKKRg9L22wrfCMPpe2cKXwUUa+IjeXbopourbpXuEB4Cwuzt3Io1J8MSjOACToBqcYxvrtOStqRDEbPOLC5sIoFuRmPo5ypdvwqo54AkuKCAYnM7AZmuyEi8fmwqOpKmLaNaqTzBaZX0DNleoka+p7s1rXNsq2UanDvb+ypUrWkq8go4kKoAWRMhBVIo1U5g97XH4b66Yru2tn0jkChMzuLB1KHIQB1pEYm6rccG010OJPYpeeRIKtXZnSyM5LCREubM19GXUiQHTgcaTqPCSFtSEhMFJEKA1Unnz9qVQb5IXnOeh5GmGxdmK0kzQvnijCFlcZQ0bn+IHY8DHbNmtrlvytiROz/vU+ahMispAkqszJGbCwstrsxFj424ak4UotnpKDBTlhSB7SS3GerddcqngI1HPgB1jqQMNtvb55F6CjsiKMvSJoB3iDuHfJ2m8OYouOv/AJQlURjkBh+uMyTiBpOOw6AlDfHlOmp5bDnUxPFQUDFqktV1R1OaztfxS+WP8xJ8MRu0ftXqW6sCRwry0zn+tlHuXFIJxzD7f4W1gp7jP92XYZAUqq1ryRwjl9zU3PvpWv2qmb8rZf6LbCce9lYp0qp/fIx+uC7u7vvWTBF0Uau/JF5k+PcOfxxPb97opARPS2anIUMFObo2yrYn8LAqb97eIxJS7I26GCkSeQjkO+lcCXlILknzpGg+0+tjIzOso7nUf4lscTA3p2ftDq1kIhlP+88f7VRcfnBHjjOrY7gc/DLOo3kC4rdOH7VxNrcGCsRzxrTHop6KMqC9VR5TYKQJYFYHrREXDKLk3FxzsuK4uyeihmkp6pXimXoxlRzKxJuIii9hjaxN7EeeGW7u9ctIQty8V7lL2y/iiPoN/Q8xiyzwgn73RWOcHpIgMonUauAo7Ey8So9oeOapLtlWQ5HERxYAKIyCsOE88t+TiSh5Mp001HTccqG6ewKelhetqiJWhNxGnWEbCwGbkz3IHqrxvhvtSqaoiO1II+hkilyOO0sqNoGPrHrBH5G4wnsnaT/6xUxG0SMQqlQB0ao75WUaG5KZu/vwZdvVW18tGiwxL2nyhgCFINzxsMxHVUakjEEh1TqnHIwIvEnAJiSm7rn50KuBASjXLcnQzWgfZ7vgsqpGT1XuI7m5R1F2hY87cVPNfLF8vjz9Hst9nSrmmjkglcI0sTXEUqaoWHFXQ6+Klhjb9hbT6eFWYWcXVx3Muht4HiPPCbiEtrhBlJxH3HamEqK0yc9ffvUlfBJT1W8j9Mdvgsp6reR+mI0UrT9hfZH0wMCn7C+yPpgYKKbxel7Zwe+EouL+2cKXwUVD711wjp2BNgwOY9yKMzn4C3vxh9Ftt4ala+SMPHM0i5CbXUAIVFxYABgBfjlONA+13aZSBkHFysQ9/wDEf+ige/FUoN+RSxJSzUd4VRQVkGVybddirgqwLE24ac8NWNtZQtxKL143YmOEZx1P0ql5QkJJiMe5y9KSrt4o5k6DZ9Gyr22XLe5HN1QkuBpbMbeGDVdPK9NDT1GWOZpDKbABoqcR2ZpVXgWubLxIAvywpu9Q0lTLdZuglBLjos0TBV6xGU3UgKDexw4pqsdFVbQkUXmcsq2AuiNlhQ+04BPeI8cWpCP9pBCgR+oG9eOAxOYzPQRrUgCf1KkcsoHLf3qN2lXgNDSICgcojqDrHEzC0V/XYHPIe9gO/Bto/Z+MxEEy3srdG/EB7lesvG4B9EcDir0VSTUxyOSWMqsxPM5wSTi97VH+sLfkKUHzCVQOGnEOWRSENqg3SThMmU4nzqpKkvhSljUAchB9qq53Fqr2yL84xI0H2etcGolVFuNF1JzOqDUjQZmC3AbU4ktoyEUzan+WOZ/8tp8PRx/Of80gxxVrtKkjiAnYY+pP0rgZaBy8z+1HoKyNYVSmTo4iRfvcSU9WTn484l1vfy4YLs+rKSgE/wAFo7yAgFTloaPLmvw4n3E6HDLYv8qL/l//ABtoYT3njkWkAiDMHSB5LKeqDDFEALatcxa28e8YSW2nxC1/ywk89Z3GY5wKuCzdvbfIqObd6mrczUUhjYatE6kBR3g6lR8w8sMX3Eqgeyp8Q37jHK//AFWlWDhLPZ5fBfRQ/wD7k3eMQYmYcGYeRIxtWdL6gS2vhnC8JMDWZGuWeGtJOKaB4k46wY96sS7lFBmqZ4oV87t7gbD+uHdW8ezp40RnMMkas5uCcwdwskdgLMtgQO6454p5188WHfUnp4weKxAf35DgcZWtxLTy7wUFSIgYR313rqFpCCtAggjWasVEegqlJWMwVLrHMp/lrIbPHLGOAV9GFxYXYchhvu3U1ENZNPPGwZpBG4ZSDYk5glxwUKDcdwwnunarpZKZ+0q5QT6jG8Z/JJ/SS2Hey9mT1tLeSsZUjDRyqwUsCjWyhzbqFSvaPfxxkL4EuNuEAiEkmZjNJEZkgQegxp1JCilaRuYwz19cagaKtpxQywkSSz1EoZFUWEZTMqEkjrFsx6ovcEDTGjfZTtzpIwGPWt0be1GOo3myaeaHFR2NW7Po2JMRnqFf+HkbpTpaxvoitfuB5Ycbs1oi2pOEV0SYdMiurIVZf4hFj3XlW40OXFtrh1tSkpUI4wVa6EAbXct4qDUoUASMcMPT1ra74LIeqfI/TAV7gEcDr8cckPVPkfphKrqcU/YX2R9MDAp+wvsj6YGCimkZ1f2z+mD4TQ6v7ZwYHBRWVb7jp9qUMPIymQ+XSAf4Yj8cQJjlM1ZJXU7MuRmTpVe6kOOjSFuAHWsQPO2mH+99XKm1lanCmVKYlb62uJCSo5vYmw78VyffyolCdMVkCG4OsZ4cSUIvp4Yfs7LxZR4YB4d4OKiTB0n7cqocWgLN8nPaRlS2ztpE0Fd1QETIsS6nommZlcIx6wBVTcX5nvxJb/fwKWlph3XP/KUL/V2c+7D3bU7zUVCXiERmq0uL5iy2sjMcoPM6H9cRf2rSf66g7oh/eeQnEmD41pbJEYqVEzikBOfWTUXOBpWOgHnjVMBtqMaRtQZpo5BwlFMw+Wqv9R8cZtjRdnVAl2bRtxaKoETHuCrJa/uKYd/EhBQvmR54/VNUWU4KT38v5pLaX+zt/Zj/AC2nw/Xj+c/5pBhhtP8A2Zv7Mf5bT4fjj+c/5pBjMP6UdftTOppHdwhYRM5ASAQyPfW46OsSwHMkuBbCG629M0zTF9IULSOcz3GfKsccViAuq8OevC+D7ybCqUoYqeOJiwCGfIrEubuY1U21CDtdxYeOG9fsaamhpaZVyjMs08t1tnJ6o1OoQeHdilQYeSoqUJUYGI4QnEnqdOqdjXQVpIABgY9Sfn1qs7UrYpZpGkWYsWNyHjW1tAFXIdALDU8sHpdkxNFJJeRygVzGAkZ6MkgvmObNY2BAGlwcTLbhNIxYS58xJuFbn7tf6YkaPc800iPLLaMxtCcyFBlkVlIuePa5fHGgq32dDQDa8gMOmnLbSqQw4VG8mqjR7OSV4+jDgGZEIbK3aPEMoHwIwvvvPmr5rcFIQflUX/rfFu3a3WEEmfphJFExlNhp1EZQ2bgeN9DyxnVbVGWR5Dxdmb5iT+uGLI8m02grQZSlMf8AY/8Amq3keG1BwJP0/mpfcmr6OuiF7CS8R/5gsPg2U+7E3tvYcs1VVU8RUB+jqRGdMzMApysdBYs3HuGKfs+XJNE3qyKfgwOLz9ote9NWq8Rys9MUzDQj+K9ip9YWFsctKFi2JLcXlJOe6SCK6yoFkhWQP1qJp9wKgTpG0kcchuQQZDYqL9pV0Pv5Yndv0701ZstpJemdf4Tyd/XsQdSc2WSxvxtfnigVW05ZL9JLI/HtO548eJxP1UiChpOijkVUqMxkkyjpHkVc3RqP92MgF/Ac74i6w9eQXlgzIwAGaTrM9ta6hbcEIBGRz2Ire9nN/CS/IW+Gn6YXkPVPkfphvQdj3n64WkPVPkfpjBaMoHStBWZp5T9hfZH0wMCn7C+yPpgYsqNMVOr+2cGBwS/Wf2zjt8FFZHvksibaiMSqzmDqhjYEhZbXPmo08ALjjhi2xFkZaiWnenmzDPHIoWJmNyZIwTcnT+V3kHhfE19qMograOpy5xGWVlva+UhwL20uGPwxR9ob8Vc4USSKcpuP4ceh4aaYfZYfeZQWYHDdJkg4FWGHzal1uNoWb8nGY7Cp/btTVERyTr0cKVMTRI2QsQC2ZiynS/E35nThhP7XqfLXIeTQi35XcfqMVus3onmiaOZ+kBy2vYZMpv1bAceeJzfHaJq4I5CNY1jIPekyC/yyxsPzYubZVZnWr4A/UnhyxAjniRUFLDqF3Z0OPWqdi7fZpWBnnpW16VC8Y/8AUjBtbzH+HFJw42dXNBLHKmjRsGHmOXkeHvxr2pnx2lI106jEetIsruLCqvW14ysDqRYhLEdxGzqcEH34eSVop1aZ0DKvTgA8M61iyL56qvxGEdqz/eYWkS7NMZGC89aZI0+OW3tKw5YZ76bJnYqkMUjRiRidGN3brkmwsIxnPW4Xv3DHmklLnhtqMSTM4RGB9cB+1aigUXiMfmFF3Z2/L0dTUz5WijzNYjWaolcOigk8AQDYcAMFqdq1/UlCRTLOMysiswJsSVy3urCx6tvRNr2xA7wTCMJTIepFqx9ZyNT7tfjbkMWDYlHNHRr0nVS7uQbghTlKkcw2YErzuV78X2hDLaBaChPEqACNDlHM59MKraKlqLd44DOo7/tCqRp0dP8A+0dP73HDZd95wdRG3tKx+F20xLb07EkkjaVlBlXKbqNW6pLh+/LYm/KxGKns6hM0ioNL8T6qjVj7h/Ww54bsqLFaGS7cAAme1VPeM2u5eJnKrzVbwS/6HeSURq9U5ijCLlug/mMdTfgw9+M8xPb27W6WSOJdI6dOjVRwB9LzI0W/4b88QOHPw9kNNXgIvGY22Hl6zVFpWVKiZjCnOzIM88SDXNIg+LAY0jfSSL/SoEtujSkfPe/B2cHhrfKxtbXXFE3YOWcS2zdAplt3sOrGPfIyYU3x2gZq2VmNyuVL+MahTb8wbFFob8e1+HMQg5f3YfSrWleGzeOp+lWbZuzdnmpT7spqcqlzE5Ys5Vb2jV8qub20PIHEbvFvO9c0aGExZZwqjWwAAXK1/TF+AAsDwxU0kIIIJBBuCDYgjgR3HFw2dtxtoVNBHNq8cxZ3soDqLPmIHpWQ3POwxBdkLC/FUSsAHFRxTAPYz5ipJeDguCB0GeIrcqcWX3n64NIeqfI/THEOg8r/AB1/XHJD1T5H6YwGxCAOVaCsTUhT9hfZH0wMCn7C+Q+mBiyo1H36z+2f0wL4KT1n9s/pjt8FFZp9q9EzFuatEJV9uE5ZB743zflxk+PRG92zulp8wXM0J6QD1lsVkX8yFhjBNq7P6CdozcqDdTzZG1UjxKke/Gx+EOxeZPUd8/X60nbUSEr7Uyxat2HWeF4XPZDKf7KQg3Hf0coV/J2ww27FSkQCkzs5W0gNycwC5QBlsWNzcrcXBA8Y3Zm0GglSRLXU8DwYHRlbwIJHvw9aWzamOGQrMToRl82NLNK8FzHEZHvSdXStE7RuLMhKkdxH6Ynd2d3Y6uOQFmSUPGEbioD5h1xxILALccCV78S+8exlq6daumuxC9ZfSZV4g98kfAjmtjywfcTeM5VgZ2zRawIjBelzNdo2zdRu8XsddDhNy2OO2UrbwWDiNiM+3pHer0sJQ7dVkcudJbrVr0lS9JIQGuwjbiLuOXeG0Ze83HpnDujrqmCCQTAZlIghBLkySsSc+Zm1TrXOlraaWxK7y7sJVRxFVaKXqxxliLobE9HOVJuLjqsDoSBzw12ps16mONA7GeECWnlKlEqFIBvY3CvddRfiL8GNshbjLxCyBxRekZRqOSslcpO5pwIWkXdsu+nbSu7E2ZQU0ZlMyVVSLEm9+s2vUzaKOJLtyBPhiaSvpSglknSVlNwqXyI34c1szC/8xzpf0bgYquyTDMGQIY51J6SC2rABlfoge0QGLBePVtrxw623TRwUskgCuqsqqL9VswUxk24rqz+JJ9yrqXluhLgN84eZgAbCDMjDTpcktpTKcvnrUxtLbdMtNLMZo2IRlREJIzOpUDMQM766ngBfvuaTFD/o+kztpUTjqjnGo1ue62je1kHonDvd/Y7OBWVSs6j+RCF1lblkQCyoD4W5nQazkO63S1plncTOQ2VLWWJ4h1hJe940YqB65a554eR4VmBbUqQMTGpH9I5DNRPTeqDecIUB05Tr7VWotzBHTPNUMczQNIiLfqG6helJGpJZQFHeb8MVMjGu7y7fFMrOOkjZWYxK7rlqHLXZyqEsVF79Ygcra4o26u7zVkxllBMQa7nh0rnrZB3X4seQ8xjSsltX4S338E/MB/OfSlX2E30tt5/MTTvZNP8AdaQzOOscstjztcUye9iZT+FBiosxJuTc8z3nmcWDfHbonlyRm8UZOo0DvwLD8IACqO4eOEN2tnU8xlFRIYyF6gzIMzEEelxK9q1wDa19RhiyBTbarQ8OJRmM4Gg7Cq3iFKDSMh8JqFxZtx6NmlJXtOyQL4GU3c+6NX+bFacC5sSRyJFiR4jWx8MbD9mu73R5WYWMSkn+1mAzfJGFXzZsc/FXglm4M1Ye/pRY0S5e2+CtC8uHLBZDofI/THb4LIdD5H6Y8/WjUnT9hfZH0wMCn7C+Q+mBgoqMbtP7R/TAvjj9p/aP6Y5fBRRr4yr7SN07AvGv8sFltziJuy+cbEn2WPdjU74QraQSplOhBup7j+3IjmDgC1tKDqMx67jvQUhQKVZGsH3Q2skMuVwoLstpbhSguA4LnVUK63WzXUAEXODby7D0NTFcxyMzMMhTJmchWVTr0J7IYgagjuwtvvukaWQui2hZrEf8Jj6PsHip7tOWHm7O8KuHSVC8zqbni1TkW0cbMzaGwKhbENcEi4F/QB0LAtTOIOY+3L5pJrOux+UvtULuxvM9HJfVomIzpe3DgyH0XHI8+BxaNqbrLUgVmzXGe+YqvU6w1un/AApe9DoeI8YDb26DwoJUBKcGUHOUPA2YAdIlwRmsDcEEaXMVsfbc1LJnhcqTxHFWHc68GGOOMeMf9RZVAKyOyuSh96EueH+W6MPp0q4bqb1yLNJDMIYZX4ytEiHMtzkmXq5i3I3BB564ts1QAjNEQkzAPHTyFBnKIqDo1zHRgmhGtzisx72UG0FC18XRSWsJBe3ucdZR4NcYexblziP/ALvrleLiqtkbL7DgMFPkFxh2ltu/Lg8M6yJSeih2wwjlWg0o3eE3hyz8qabZpoa+pkhuKeuiciNj1ROBqoJHZkA079NL8A1g2U1JG821XYh2BWmzBmnaMkqXtoFBJPjmJPGxZbS3C2m7BpFMxUBQ3SqxsCSNSQeZwnNuRtOaQPJG7Pp13lQkZeGpblh9HghAQH03dcRI5JM4A9JGnJZRWVXvDM/MxrV6p68yoDO6U6yRKI9VQuZY2LCO5BKrmjA7ymI7ereUU0LKEj6/UEEiKGFgLyTDMc46osOrc2vfCVDuftM3M9WsYuSWJ6Vxfjlcjqe5gMN7bK2cSxY1c4N+UnW7/UU+JzHGa20z4nDx8kCR54R1k9qaUtd3Hh5n2qM2RuzUbQKS1JMdOo6oCrH1eJESAAIvMuRbnrgu9O9cYj+60VliAys68COax88p9Jjq3lxjt5d+J6y6n+HEf92pPW/tG4v9PDEdsXYMlU9kHVBszHgL3IAHpObGyDU43G7KpRD1qgBOISMhzO5+CkFPD9DWZzOp9qT2Tsh6l8qZRYXZ2IVUHIsx4XOgHMnEnvDsaGCOMr06SuoJikCEKQSsgLaHRlNtCDmFidcTe0GioaZUQs6uxOVkhy1ABySJMUckgWujgdU8De9qvRUctdOEU3aw1NyI0UAC/ciiwA8hxOGkvFZ8UmED7b1WUBIuRKjUhuVsE1E4fLmWMiwPB5D2F8vSPgvjjddm0IhiVAbkXLN6zMbsx8ziJ3V3dSliQKDoOrfj1u07fjb+gsMTt8ecetBtLpdOWQ6b960W2w0i55/OVGvgsh0PkfpgXxx+B8j9MQqVS1P2F8h9MDAp+wvkPpgYKKipO2/tH9McvgS9t/aP6Y5fBRXb4F8cvgXwUU02nstJ0KsFNxlIbgwPot4dx5YxXfDceSjYugLQX4nUx34CTvHc/A+Bxut8JzwK4sw5WvYHQ8QQeI8DibLzlmXfbxBzG/saitCXRCvOsN2Xvg9lSZ2DKbJOSzmINlViY+DsFWytxGY8b4fbU3fSqyyw9GjySlLR3ZLZWkzOQLGUrkGVBbM1uJsJzer7KAbyUmVD/wAMnqH2G9A/hOniMULpKqhkKnpIX0JVho1jcGxurWNiDrbGyw41aOOzquq1B9vg9aTWlbfC4JG9MKum6N2QlWym11NwbdxxyCoZDdGZT3qSp+Iw/wBhbUWCfpZE6UWPVOXtE3DHMp1B63LUDXjhxS1UMtezSKiQyu46wNkzhsrnUkENZjr340VLUJBTIAmd+UUoAMwdaEG+1ami1U3vbN/ivg8m/le3Gqk92UfQYn6Dd+ilRHyAAoSSZmFgM4VnAYnMcqsUAuM/hhvLu9TIGAiZmyyspaoC5skoRB1TbrKwYHCN+ylUFoT/AIppm69H6vU1VKzak0382WST23Zv6E2w1tp4cP8A6xc56ChiScCSIhkyqxOZ0dFdWyoRqrOqsGBHaHEDELs/eLoqWWDo1PSekNCLqwJJN7kXsLW0LDnhtt6U/lo1HL5FUqRB4lU53e3WFQsTlwwaUK8alQypmCs3G4Iup0UixvfliT2hvKlPDHFC6S5SwKiMorLbqdKNMkqtqQvEorXHDFSgrJAjRIzZZCLoL9YjhoNT5c8W7dv7MJ5yGnBhj45dM7DyOkY8W+GFrSW2zftC8JwH7ZntVrV5QutDHeoCjoqjaNQbddzq7nRUHe1hZV7gPcMbFuludHSRgWuTYsSLGQjgWHJByX3nEnsfYENLGEjRQBrYa697E6u3icSN8YlptK7VwxdQMhv19qeaaDWOat/au3wL45fAvimp12+CudD5H6Y7fBXOh8j9MFFTNP2F8h9MDAp+wvkPpgYKKiZe2/tH9MFw5rKNgxZRcHWw4g8/dhv0Teo/wwUVzAx3om9R/hgdE3qP8MFFcwMd6JvUf4YHRN6j/DBRXA2G1dsuGdMksasvcVDD3A8D4jDrom9R/hgdE3qP8MQUhKsTXQSKoe1fsfp5LmB3iPdpIvwazD44q1b9kVYh6jRSD2ih+DC39cbL0Teo/wAMdCuPRf4YZRa7U3glc/5CfXOqlMtKzT5Vgkv2dV4P+zk+IaM/9WCL9ntef/DP7zGP+rG/2f1G+UYFn9RvlGL/AP6dr2R5H3qv/Stc/SsPpPsqrn7Sxx+1IPot8WTZn2LgWNROT+GNco+Z7n4AY0yz+q/wwXom9R/hipduta8CsD/Ee81NLDKf6Z6mojY+6dLSfyY1DetxY/nbX4WxLeA0HhjvRN6j/DA6JvUf4YUuCbxxO5xNXThAyrmBjvRN6j/DA6JvUf4YnXK5gY70Teo/wwOib1H+GCiuYK/A+R+mD9E3qP8ADBo6N20ykDmTppzt3nBRUrT9hfIfTAwdVsLd2Bgor//Z"/>
          <p:cNvSpPr>
            <a:spLocks noChangeAspect="1" noChangeArrowheads="1"/>
          </p:cNvSpPr>
          <p:nvPr/>
        </p:nvSpPr>
        <p:spPr bwMode="auto">
          <a:xfrm>
            <a:off x="215900" y="-15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026" name="Picture 2" descr="Liberty Univers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409825"/>
            <a:ext cx="3114514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44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2" name="Picture 1" descr="Emerging Marke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0" y="3352800"/>
            <a:ext cx="9144000" cy="2011363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>
            <a:noAutofit/>
          </a:bodyPr>
          <a:lstStyle/>
          <a:p>
            <a:pPr lvl="7"/>
            <a:endParaRPr lang="en-US" sz="28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95759" y="3619888"/>
            <a:ext cx="2726267" cy="16303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en-US" sz="9000" b="1" dirty="0">
                <a:solidFill>
                  <a:srgbClr val="FFFFFF"/>
                </a:solidFill>
                <a:latin typeface="Arial"/>
              </a:rPr>
              <a:t>69%</a:t>
            </a:r>
            <a:endParaRPr lang="en-US" sz="90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3022" y="3642961"/>
            <a:ext cx="61809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CC00"/>
                </a:solidFill>
                <a:latin typeface="Arial"/>
              </a:rPr>
              <a:t>of </a:t>
            </a:r>
            <a:r>
              <a:rPr lang="en-US" sz="3000" dirty="0">
                <a:solidFill>
                  <a:srgbClr val="FFCC00"/>
                </a:solidFill>
                <a:latin typeface="Arial"/>
              </a:rPr>
              <a:t>higher education institutions believe </a:t>
            </a:r>
            <a:r>
              <a:rPr lang="en-US" sz="3000" b="1" dirty="0">
                <a:solidFill>
                  <a:prstClr val="white"/>
                </a:solidFill>
                <a:latin typeface="Arial"/>
              </a:rPr>
              <a:t>online learning </a:t>
            </a:r>
            <a:r>
              <a:rPr lang="en-US" sz="3000" dirty="0">
                <a:solidFill>
                  <a:srgbClr val="FFCC00"/>
                </a:solidFill>
                <a:latin typeface="Arial"/>
              </a:rPr>
              <a:t>is a critical part of their growth strategy</a:t>
            </a:r>
          </a:p>
          <a:p>
            <a:endParaRPr lang="en-US" sz="3000" dirty="0">
              <a:solidFill>
                <a:srgbClr val="FFCC00"/>
              </a:solidFill>
              <a:latin typeface="Arial"/>
            </a:endParaRPr>
          </a:p>
        </p:txBody>
      </p:sp>
      <p:pic>
        <p:nvPicPr>
          <p:cNvPr id="8" name="Picture 7" descr="Shado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379"/>
            <a:ext cx="9143391" cy="73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36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ves\Downloads\iStock_000000403061Larg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0" y="4488229"/>
            <a:ext cx="9144000" cy="2011363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>
            <a:noAutofit/>
          </a:bodyPr>
          <a:lstStyle/>
          <a:p>
            <a:pPr lvl="7"/>
            <a:endParaRPr lang="en-US" sz="700" b="1" dirty="0">
              <a:solidFill>
                <a:srgbClr val="FFCC00"/>
              </a:solidFill>
              <a:latin typeface="Arial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2600" y="4686666"/>
            <a:ext cx="2743200" cy="16303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en-US" sz="9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42%</a:t>
            </a:r>
            <a:endParaRPr lang="en-US" sz="9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5" name="Picture 4" descr="Shadow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0433"/>
            <a:ext cx="9143391" cy="7375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16946" y="4558836"/>
            <a:ext cx="57899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CC00"/>
                </a:solidFill>
                <a:latin typeface="Arial"/>
              </a:rPr>
              <a:t>Presidents Agree/Strongly Agree that </a:t>
            </a:r>
            <a:r>
              <a:rPr lang="en-US" sz="3000" b="1" dirty="0">
                <a:solidFill>
                  <a:srgbClr val="FFFFFF"/>
                </a:solidFill>
                <a:latin typeface="Arial"/>
              </a:rPr>
              <a:t>MOOCS</a:t>
            </a:r>
            <a:r>
              <a:rPr lang="en-US" sz="3000" dirty="0">
                <a:solidFill>
                  <a:srgbClr val="FFCC00"/>
                </a:solidFill>
                <a:latin typeface="Arial"/>
              </a:rPr>
              <a:t> have strong potential to have positive impact on </a:t>
            </a:r>
            <a:r>
              <a:rPr lang="en-US" sz="3000" b="1" dirty="0">
                <a:solidFill>
                  <a:srgbClr val="FFFFFF"/>
                </a:solidFill>
                <a:latin typeface="Arial"/>
              </a:rPr>
              <a:t>Education</a:t>
            </a:r>
            <a:endParaRPr lang="en-US" sz="3000" b="1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569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deves\Downloads\iStock_000023357296Larg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0" y="4713953"/>
            <a:ext cx="9144000" cy="1782763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vert="horz" lIns="0" tIns="0" rIns="0" bIns="0" rtlCol="0">
            <a:noAutofit/>
          </a:bodyPr>
          <a:lstStyle/>
          <a:p>
            <a:pPr lvl="8"/>
            <a:endParaRPr lang="en-US" sz="14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27670" y="4897967"/>
            <a:ext cx="2789695" cy="1462018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r>
              <a:rPr lang="en-US" sz="8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1</a:t>
            </a:r>
            <a:r>
              <a:rPr lang="en-US" sz="4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of </a:t>
            </a:r>
            <a:r>
              <a:rPr lang="en-US" sz="8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5</a:t>
            </a:r>
            <a:endParaRPr lang="en-US" sz="8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7" name="Picture 6" descr="Shadow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0433"/>
            <a:ext cx="9143391" cy="7375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27547" y="4919008"/>
            <a:ext cx="632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CC00"/>
                </a:solidFill>
                <a:latin typeface="Arial"/>
              </a:rPr>
              <a:t>Presidents </a:t>
            </a:r>
            <a:r>
              <a:rPr lang="en-US" sz="3000" dirty="0">
                <a:solidFill>
                  <a:srgbClr val="FFCC00"/>
                </a:solidFill>
                <a:latin typeface="Arial"/>
              </a:rPr>
              <a:t>anticipate increased competition </a:t>
            </a:r>
            <a:r>
              <a:rPr lang="en-US" sz="3000" dirty="0">
                <a:solidFill>
                  <a:srgbClr val="FFCC00"/>
                </a:solidFill>
                <a:latin typeface="Arial"/>
              </a:rPr>
              <a:t>from new</a:t>
            </a:r>
          </a:p>
          <a:p>
            <a:r>
              <a:rPr lang="en-US" sz="3000" b="1" dirty="0">
                <a:solidFill>
                  <a:prstClr val="white"/>
                </a:solidFill>
                <a:latin typeface="Arial"/>
              </a:rPr>
              <a:t>Higher </a:t>
            </a:r>
            <a:r>
              <a:rPr lang="en-US" sz="3000" b="1" dirty="0">
                <a:solidFill>
                  <a:prstClr val="white"/>
                </a:solidFill>
                <a:latin typeface="Arial"/>
              </a:rPr>
              <a:t>Education </a:t>
            </a:r>
            <a:r>
              <a:rPr lang="en-US" sz="3000" b="1" dirty="0">
                <a:solidFill>
                  <a:prstClr val="white"/>
                </a:solidFill>
                <a:latin typeface="Arial"/>
              </a:rPr>
              <a:t>Models</a:t>
            </a:r>
            <a:endParaRPr lang="en-US" sz="3000" b="1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419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deves\Downloads\iStock_000023357296Larg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2895600" y="6553200"/>
            <a:ext cx="28956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0" y="4707467"/>
            <a:ext cx="9144000" cy="1782763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vert="horz" lIns="0" tIns="0" rIns="0" bIns="0" rtlCol="0">
            <a:noAutofit/>
          </a:bodyPr>
          <a:lstStyle/>
          <a:p>
            <a:pPr marL="2909888" lvl="7"/>
            <a:endParaRPr lang="en-US" sz="30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104885" y="4854514"/>
            <a:ext cx="2789695" cy="1462018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r>
              <a:rPr lang="en-US" sz="9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40%</a:t>
            </a:r>
            <a:endParaRPr lang="en-US" sz="9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8" name="Picture 7" descr="Shadow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5616"/>
            <a:ext cx="9143391" cy="7375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0666" y="4859866"/>
            <a:ext cx="47558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CC00"/>
                </a:solidFill>
                <a:latin typeface="Arial"/>
              </a:rPr>
              <a:t>Presidents anticipate </a:t>
            </a:r>
            <a:r>
              <a:rPr lang="en-US" sz="3000" b="1" dirty="0">
                <a:solidFill>
                  <a:prstClr val="white"/>
                </a:solidFill>
                <a:latin typeface="Arial"/>
              </a:rPr>
              <a:t>increased competition                                                    </a:t>
            </a:r>
            <a:r>
              <a:rPr lang="en-US" sz="3000" dirty="0">
                <a:solidFill>
                  <a:srgbClr val="FFCC00"/>
                </a:solidFill>
                <a:latin typeface="Arial"/>
              </a:rPr>
              <a:t>for new students  </a:t>
            </a:r>
          </a:p>
        </p:txBody>
      </p:sp>
    </p:spTree>
    <p:extLst>
      <p:ext uri="{BB962C8B-B14F-4D97-AF65-F5344CB8AC3E}">
        <p14:creationId xmlns:p14="http://schemas.microsoft.com/office/powerpoint/2010/main" val="86488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0" y="1874837"/>
            <a:ext cx="9144000" cy="1782763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vert="horz" lIns="0" tIns="0" rIns="0" bIns="0" rtlCol="0">
            <a:noAutofit/>
          </a:bodyPr>
          <a:lstStyle/>
          <a:p>
            <a:pPr lvl="8"/>
            <a:endParaRPr lang="en-US" sz="1400" b="1" dirty="0">
              <a:solidFill>
                <a:srgbClr val="FFCC00"/>
              </a:solidFill>
              <a:latin typeface="Arial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50960" y="1976437"/>
            <a:ext cx="3505200" cy="16303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en-US" sz="9600" b="1" dirty="0">
                <a:solidFill>
                  <a:srgbClr val="FFFFFF"/>
                </a:solidFill>
                <a:latin typeface="Arial"/>
              </a:rPr>
              <a:t>70%</a:t>
            </a:r>
            <a:endParaRPr lang="en-US" sz="9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68760" y="2032000"/>
            <a:ext cx="624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CC00"/>
                </a:solidFill>
                <a:latin typeface="Arial"/>
              </a:rPr>
              <a:t>Presidents will </a:t>
            </a:r>
            <a:r>
              <a:rPr lang="en-US" sz="3000" dirty="0">
                <a:solidFill>
                  <a:srgbClr val="FFCC00"/>
                </a:solidFill>
                <a:latin typeface="Arial"/>
              </a:rPr>
              <a:t>explore</a:t>
            </a:r>
            <a:br>
              <a:rPr lang="en-US" sz="3000" dirty="0">
                <a:solidFill>
                  <a:srgbClr val="FFCC00"/>
                </a:solidFill>
                <a:latin typeface="Arial"/>
              </a:rPr>
            </a:br>
            <a:r>
              <a:rPr lang="en-US" sz="3000" dirty="0">
                <a:solidFill>
                  <a:srgbClr val="FFCC00"/>
                </a:solidFill>
                <a:latin typeface="Arial"/>
              </a:rPr>
              <a:t>collaboration </a:t>
            </a:r>
            <a:r>
              <a:rPr lang="en-US" sz="3000" dirty="0">
                <a:solidFill>
                  <a:srgbClr val="FFCC00"/>
                </a:solidFill>
                <a:latin typeface="Arial"/>
              </a:rPr>
              <a:t>on </a:t>
            </a:r>
            <a:r>
              <a:rPr lang="en-US" sz="3000" b="1" dirty="0">
                <a:solidFill>
                  <a:prstClr val="white"/>
                </a:solidFill>
                <a:latin typeface="Arial"/>
              </a:rPr>
              <a:t>academic programs</a:t>
            </a:r>
            <a:r>
              <a:rPr lang="en-US" sz="3000" dirty="0">
                <a:solidFill>
                  <a:srgbClr val="FFCC00"/>
                </a:solidFill>
                <a:latin typeface="Arial"/>
              </a:rPr>
              <a:t> </a:t>
            </a:r>
            <a:r>
              <a:rPr lang="en-US" sz="3000" dirty="0">
                <a:solidFill>
                  <a:srgbClr val="FFCC00"/>
                </a:solidFill>
                <a:latin typeface="Arial"/>
              </a:rPr>
              <a:t>with </a:t>
            </a:r>
            <a:r>
              <a:rPr lang="en-US" sz="3000" dirty="0">
                <a:solidFill>
                  <a:srgbClr val="FFCC00"/>
                </a:solidFill>
                <a:latin typeface="Arial"/>
              </a:rPr>
              <a:t>other </a:t>
            </a:r>
            <a:r>
              <a:rPr lang="en-US" sz="3000" dirty="0">
                <a:solidFill>
                  <a:srgbClr val="FFCC00"/>
                </a:solidFill>
                <a:latin typeface="Arial"/>
              </a:rPr>
              <a:t>institutions</a:t>
            </a:r>
            <a:endParaRPr lang="en-US" sz="3000" dirty="0">
              <a:solidFill>
                <a:srgbClr val="FFCC00"/>
              </a:solidFill>
              <a:latin typeface="Arial"/>
            </a:endParaRPr>
          </a:p>
        </p:txBody>
      </p:sp>
      <p:pic>
        <p:nvPicPr>
          <p:cNvPr id="6" name="Picture 5" descr="Shado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4824"/>
            <a:ext cx="9143391" cy="73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4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0" y="1874837"/>
            <a:ext cx="9144000" cy="1782763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vert="horz" lIns="0" tIns="0" rIns="0" bIns="0" rtlCol="0">
            <a:noAutofit/>
          </a:bodyPr>
          <a:lstStyle/>
          <a:p>
            <a:pPr lvl="8"/>
            <a:endParaRPr lang="en-US" sz="2800" b="1" dirty="0">
              <a:solidFill>
                <a:srgbClr val="FFCC00"/>
              </a:solidFill>
              <a:latin typeface="Arial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1647705"/>
            <a:ext cx="3505200" cy="16171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en-US" sz="13800" b="1" dirty="0">
                <a:solidFill>
                  <a:prstClr val="white"/>
                </a:solidFill>
                <a:latin typeface="Arial"/>
              </a:rPr>
              <a:t>½</a:t>
            </a:r>
            <a:r>
              <a:rPr lang="en-US" sz="9000" b="1" dirty="0">
                <a:solidFill>
                  <a:prstClr val="white"/>
                </a:solidFill>
                <a:latin typeface="Arial"/>
              </a:rPr>
              <a:t> </a:t>
            </a:r>
            <a:endParaRPr lang="en-US" sz="9000" b="1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5" name="Picture 4" descr="Shado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3264824"/>
            <a:ext cx="9143391" cy="7375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62200" y="2040481"/>
            <a:ext cx="678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CC00"/>
                </a:solidFill>
                <a:latin typeface="Arial"/>
              </a:rPr>
              <a:t>Presidents </a:t>
            </a:r>
            <a:r>
              <a:rPr lang="en-US" sz="3000" dirty="0">
                <a:solidFill>
                  <a:srgbClr val="FFCC00"/>
                </a:solidFill>
                <a:latin typeface="Arial"/>
              </a:rPr>
              <a:t>will explore collaboration on </a:t>
            </a:r>
            <a:r>
              <a:rPr lang="en-US" sz="3000" b="1" dirty="0">
                <a:solidFill>
                  <a:srgbClr val="FFFFFF"/>
                </a:solidFill>
                <a:latin typeface="Arial"/>
              </a:rPr>
              <a:t>administrative or student </a:t>
            </a:r>
            <a:r>
              <a:rPr lang="en-US" sz="3000" b="1" dirty="0">
                <a:solidFill>
                  <a:srgbClr val="FFFFFF"/>
                </a:solidFill>
                <a:latin typeface="Arial"/>
              </a:rPr>
              <a:t>services </a:t>
            </a:r>
            <a:r>
              <a:rPr lang="en-US" sz="3000" dirty="0">
                <a:solidFill>
                  <a:srgbClr val="FFCC00"/>
                </a:solidFill>
                <a:latin typeface="Arial"/>
              </a:rPr>
              <a:t>with </a:t>
            </a:r>
            <a:r>
              <a:rPr lang="en-US" sz="3000" dirty="0">
                <a:solidFill>
                  <a:srgbClr val="FFCC00"/>
                </a:solidFill>
                <a:latin typeface="Arial"/>
              </a:rPr>
              <a:t>other </a:t>
            </a:r>
            <a:r>
              <a:rPr lang="en-US" sz="3000" dirty="0">
                <a:solidFill>
                  <a:srgbClr val="FFCC00"/>
                </a:solidFill>
                <a:latin typeface="Arial"/>
              </a:rPr>
              <a:t>institutions</a:t>
            </a:r>
            <a:endParaRPr lang="en-US" sz="3000" dirty="0">
              <a:solidFill>
                <a:srgbClr val="FFCC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883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ves\Downloads\iStock_000014794083Larg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 rot="16200000">
            <a:off x="-1385489" y="1586309"/>
            <a:ext cx="6857999" cy="3685384"/>
          </a:xfrm>
          <a:prstGeom prst="rect">
            <a:avLst/>
          </a:prstGeom>
          <a:solidFill>
            <a:schemeClr val="tx1">
              <a:alpha val="46000"/>
            </a:schemeClr>
          </a:solidFill>
        </p:spPr>
        <p:txBody>
          <a:bodyPr vert="horz" lIns="0" tIns="0" rIns="0" bIns="0" rtlCol="0">
            <a:noAutofit/>
          </a:bodyPr>
          <a:lstStyle/>
          <a:p>
            <a:pPr lvl="8"/>
            <a:endParaRPr lang="en-US" sz="2800" b="1" dirty="0">
              <a:solidFill>
                <a:srgbClr val="FFCC00"/>
              </a:solidFill>
              <a:latin typeface="Arial"/>
            </a:endParaRPr>
          </a:p>
        </p:txBody>
      </p:sp>
      <p:pic>
        <p:nvPicPr>
          <p:cNvPr id="8" name="Picture 7" descr="Shadow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9963" y="3060216"/>
            <a:ext cx="6858000" cy="737567"/>
          </a:xfrm>
          <a:prstGeom prst="rect">
            <a:avLst/>
          </a:prstGeom>
        </p:spPr>
      </p:pic>
      <p:sp>
        <p:nvSpPr>
          <p:cNvPr id="6" name="Title 32"/>
          <p:cNvSpPr>
            <a:spLocks noGrp="1"/>
          </p:cNvSpPr>
          <p:nvPr>
            <p:ph type="title"/>
          </p:nvPr>
        </p:nvSpPr>
        <p:spPr>
          <a:xfrm>
            <a:off x="533400" y="152399"/>
            <a:ext cx="2633133" cy="1693333"/>
          </a:xfrm>
        </p:spPr>
        <p:txBody>
          <a:bodyPr/>
          <a:lstStyle/>
          <a:p>
            <a:r>
              <a:rPr lang="en-US" sz="3600" dirty="0" smtClean="0">
                <a:solidFill>
                  <a:srgbClr val="FFCC00"/>
                </a:solidFill>
                <a:latin typeface="+mn-lt"/>
              </a:rPr>
              <a:t>Drivers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                                                        </a:t>
            </a:r>
            <a:r>
              <a:rPr lang="en-US" sz="3600" dirty="0" smtClean="0">
                <a:solidFill>
                  <a:srgbClr val="FFFFFF"/>
                </a:solidFill>
                <a:latin typeface="+mn-lt"/>
              </a:rPr>
              <a:t>of Online Growth</a:t>
            </a:r>
            <a:endParaRPr lang="en-US" sz="36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-152399" y="2015066"/>
            <a:ext cx="3911600" cy="36745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rgbClr val="5F606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5F6062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F606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5F6062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5F606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5F606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5F606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5F606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5F6062"/>
                </a:solidFill>
                <a:latin typeface="+mn-lt"/>
                <a:ea typeface="+mn-ea"/>
              </a:defRPr>
            </a:lvl9pPr>
          </a:lstStyle>
          <a:p>
            <a:pPr marL="548640" indent="0">
              <a:spcBef>
                <a:spcPts val="600"/>
              </a:spcBef>
              <a:buClr>
                <a:srgbClr val="F0B310"/>
              </a:buClr>
              <a:buSzPct val="90000"/>
              <a:buFontTx/>
              <a:buNone/>
            </a:pPr>
            <a:r>
              <a:rPr lang="en-US" sz="3000" dirty="0">
                <a:solidFill>
                  <a:srgbClr val="FFFFFF"/>
                </a:solidFill>
                <a:latin typeface="Arial"/>
                <a:cs typeface="Calibri" pitchFamily="34" charset="0"/>
              </a:rPr>
              <a:t>Student Demands</a:t>
            </a:r>
          </a:p>
          <a:p>
            <a:pPr marL="548640" indent="0">
              <a:lnSpc>
                <a:spcPct val="110000"/>
              </a:lnSpc>
              <a:spcBef>
                <a:spcPts val="600"/>
              </a:spcBef>
              <a:buClr>
                <a:srgbClr val="F0B310"/>
              </a:buClr>
              <a:buSzPct val="90000"/>
              <a:buFontTx/>
              <a:buNone/>
            </a:pPr>
            <a:r>
              <a:rPr lang="en-US" sz="3000" dirty="0">
                <a:solidFill>
                  <a:srgbClr val="FFFFFF"/>
                </a:solidFill>
                <a:latin typeface="Arial"/>
                <a:cs typeface="Calibri" pitchFamily="34" charset="0"/>
              </a:rPr>
              <a:t>Workforce </a:t>
            </a:r>
            <a:r>
              <a:rPr lang="en-US" sz="3000" dirty="0" smtClean="0">
                <a:solidFill>
                  <a:srgbClr val="FFFFFF"/>
                </a:solidFill>
                <a:latin typeface="Arial"/>
                <a:cs typeface="Calibri" pitchFamily="34" charset="0"/>
              </a:rPr>
              <a:t>Development </a:t>
            </a:r>
            <a:endParaRPr lang="en-US" sz="3000" dirty="0">
              <a:solidFill>
                <a:srgbClr val="FFFFFF"/>
              </a:solidFill>
              <a:latin typeface="Arial"/>
              <a:cs typeface="Calibri" pitchFamily="34" charset="0"/>
            </a:endParaRPr>
          </a:p>
          <a:p>
            <a:pPr marL="548640" indent="0">
              <a:lnSpc>
                <a:spcPct val="110000"/>
              </a:lnSpc>
              <a:spcBef>
                <a:spcPts val="600"/>
              </a:spcBef>
              <a:buClr>
                <a:srgbClr val="F0B310"/>
              </a:buClr>
              <a:buSzPct val="90000"/>
              <a:buFontTx/>
              <a:buNone/>
            </a:pPr>
            <a:r>
              <a:rPr lang="en-US" sz="3000" dirty="0" smtClean="0">
                <a:solidFill>
                  <a:srgbClr val="FFFFFF"/>
                </a:solidFill>
                <a:latin typeface="Arial"/>
                <a:cs typeface="Calibri" pitchFamily="34" charset="0"/>
              </a:rPr>
              <a:t>Funding Challenges</a:t>
            </a:r>
            <a:endParaRPr lang="en-US" sz="3000" dirty="0">
              <a:solidFill>
                <a:srgbClr val="FFFFFF"/>
              </a:solidFill>
              <a:latin typeface="Arial"/>
              <a:cs typeface="Calibri" pitchFamily="34" charset="0"/>
            </a:endParaRPr>
          </a:p>
          <a:p>
            <a:pPr marL="548640" indent="0">
              <a:lnSpc>
                <a:spcPct val="110000"/>
              </a:lnSpc>
              <a:spcBef>
                <a:spcPts val="600"/>
              </a:spcBef>
              <a:buClr>
                <a:srgbClr val="F0B310"/>
              </a:buClr>
              <a:buSzPct val="90000"/>
              <a:buFontTx/>
              <a:buNone/>
            </a:pPr>
            <a:r>
              <a:rPr lang="en-US" sz="3000" dirty="0" smtClean="0">
                <a:solidFill>
                  <a:srgbClr val="FFFFFF"/>
                </a:solidFill>
                <a:latin typeface="Arial"/>
                <a:cs typeface="Calibri" pitchFamily="34" charset="0"/>
              </a:rPr>
              <a:t>Competitive Response</a:t>
            </a:r>
          </a:p>
          <a:p>
            <a:pPr marL="548640" indent="0">
              <a:lnSpc>
                <a:spcPct val="110000"/>
              </a:lnSpc>
              <a:spcBef>
                <a:spcPts val="600"/>
              </a:spcBef>
              <a:buClr>
                <a:srgbClr val="F0B310"/>
              </a:buClr>
              <a:buSzPct val="90000"/>
              <a:buFontTx/>
              <a:buNone/>
            </a:pPr>
            <a:endParaRPr lang="en-US" sz="3000" dirty="0" smtClean="0">
              <a:solidFill>
                <a:srgbClr val="FFFFFF"/>
              </a:solidFill>
              <a:latin typeface="Arial"/>
              <a:cs typeface="Calibri" pitchFamily="34" charset="0"/>
            </a:endParaRPr>
          </a:p>
          <a:p>
            <a:pPr marL="548640" indent="0">
              <a:spcBef>
                <a:spcPts val="1200"/>
              </a:spcBef>
              <a:buClr>
                <a:srgbClr val="F0B310"/>
              </a:buClr>
              <a:buSzPct val="90000"/>
              <a:buFontTx/>
              <a:buNone/>
            </a:pPr>
            <a:endParaRPr lang="en-US" sz="3000" dirty="0" smtClean="0">
              <a:solidFill>
                <a:srgbClr val="FFFFFF"/>
              </a:solidFill>
              <a:latin typeface="Arial"/>
              <a:cs typeface="Calibri" pitchFamily="34" charset="0"/>
            </a:endParaRPr>
          </a:p>
          <a:p>
            <a:pPr marL="548640" indent="0">
              <a:spcBef>
                <a:spcPts val="1200"/>
              </a:spcBef>
              <a:buClr>
                <a:srgbClr val="F0B310"/>
              </a:buClr>
              <a:buSzPct val="90000"/>
              <a:buFontTx/>
              <a:buNone/>
            </a:pPr>
            <a:endParaRPr lang="en-US" sz="3000" dirty="0">
              <a:solidFill>
                <a:srgbClr val="FFFFFF"/>
              </a:solidFill>
              <a:latin typeface="Arial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25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ves\Downloads\iStock_000014794083Larg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 rot="16200000">
            <a:off x="-1385489" y="1586309"/>
            <a:ext cx="6857999" cy="3685384"/>
          </a:xfrm>
          <a:prstGeom prst="rect">
            <a:avLst/>
          </a:prstGeom>
          <a:solidFill>
            <a:schemeClr val="tx1">
              <a:alpha val="46000"/>
            </a:schemeClr>
          </a:solidFill>
        </p:spPr>
        <p:txBody>
          <a:bodyPr vert="horz" lIns="0" tIns="0" rIns="0" bIns="0" rtlCol="0">
            <a:noAutofit/>
          </a:bodyPr>
          <a:lstStyle/>
          <a:p>
            <a:pPr lvl="8"/>
            <a:endParaRPr lang="en-US" sz="2800" b="1" dirty="0">
              <a:solidFill>
                <a:srgbClr val="FFCC00"/>
              </a:solidFill>
              <a:latin typeface="Arial"/>
            </a:endParaRPr>
          </a:p>
        </p:txBody>
      </p:sp>
      <p:pic>
        <p:nvPicPr>
          <p:cNvPr id="8" name="Picture 7" descr="Shadow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9963" y="3060216"/>
            <a:ext cx="6858000" cy="737567"/>
          </a:xfrm>
          <a:prstGeom prst="rect">
            <a:avLst/>
          </a:prstGeom>
        </p:spPr>
      </p:pic>
      <p:sp>
        <p:nvSpPr>
          <p:cNvPr id="6" name="Title 32"/>
          <p:cNvSpPr>
            <a:spLocks noGrp="1"/>
          </p:cNvSpPr>
          <p:nvPr>
            <p:ph type="title"/>
          </p:nvPr>
        </p:nvSpPr>
        <p:spPr>
          <a:xfrm>
            <a:off x="533400" y="152400"/>
            <a:ext cx="3302000" cy="1219200"/>
          </a:xfrm>
        </p:spPr>
        <p:txBody>
          <a:bodyPr/>
          <a:lstStyle/>
          <a:p>
            <a:r>
              <a:rPr lang="en-US" sz="3600" dirty="0" smtClean="0">
                <a:solidFill>
                  <a:srgbClr val="FFCC00"/>
                </a:solidFill>
                <a:latin typeface="+mn-lt"/>
              </a:rPr>
              <a:t>Adapting for                                                    </a:t>
            </a:r>
            <a:r>
              <a:rPr lang="en-US" sz="3600" dirty="0" smtClean="0">
                <a:solidFill>
                  <a:srgbClr val="FFFFFF"/>
                </a:solidFill>
                <a:latin typeface="+mn-lt"/>
              </a:rPr>
              <a:t>Online Growth</a:t>
            </a:r>
            <a:endParaRPr lang="en-US" sz="36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-152400" y="1422399"/>
            <a:ext cx="3987800" cy="50173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rgbClr val="5F606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5F6062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F606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5F6062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5F606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5F606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5F606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5F606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5F6062"/>
                </a:solidFill>
                <a:latin typeface="+mn-lt"/>
                <a:ea typeface="+mn-ea"/>
              </a:defRPr>
            </a:lvl9pPr>
          </a:lstStyle>
          <a:p>
            <a:pPr marL="548640" indent="0">
              <a:spcBef>
                <a:spcPts val="600"/>
              </a:spcBef>
              <a:buClr>
                <a:srgbClr val="F0B310"/>
              </a:buClr>
              <a:buSzPct val="90000"/>
              <a:buFontTx/>
              <a:buNone/>
            </a:pPr>
            <a:r>
              <a:rPr lang="en-US" sz="2800" dirty="0" smtClean="0">
                <a:solidFill>
                  <a:srgbClr val="FFFFFF"/>
                </a:solidFill>
                <a:latin typeface="Arial"/>
                <a:cs typeface="Calibri" pitchFamily="34" charset="0"/>
              </a:rPr>
              <a:t>Student Outcomes &amp; Experience</a:t>
            </a:r>
            <a:endParaRPr lang="en-US" sz="2800" dirty="0">
              <a:solidFill>
                <a:srgbClr val="FFFFFF"/>
              </a:solidFill>
              <a:latin typeface="Arial"/>
              <a:cs typeface="Calibri" pitchFamily="34" charset="0"/>
            </a:endParaRPr>
          </a:p>
          <a:p>
            <a:pPr marL="548640" indent="0">
              <a:spcBef>
                <a:spcPts val="600"/>
              </a:spcBef>
              <a:buClr>
                <a:srgbClr val="F0B310"/>
              </a:buClr>
              <a:buSzPct val="90000"/>
              <a:buFontTx/>
              <a:buNone/>
            </a:pPr>
            <a:r>
              <a:rPr lang="en-US" sz="2800" dirty="0" smtClean="0">
                <a:solidFill>
                  <a:srgbClr val="FFFFFF"/>
                </a:solidFill>
                <a:latin typeface="Arial"/>
                <a:cs typeface="Calibri" pitchFamily="34" charset="0"/>
              </a:rPr>
              <a:t>Government Involvement</a:t>
            </a:r>
          </a:p>
          <a:p>
            <a:pPr marL="548640" indent="0">
              <a:spcBef>
                <a:spcPts val="600"/>
              </a:spcBef>
              <a:buClr>
                <a:srgbClr val="F0B310"/>
              </a:buClr>
              <a:buSzPct val="90000"/>
              <a:buFontTx/>
              <a:buNone/>
            </a:pPr>
            <a:r>
              <a:rPr lang="en-US" sz="2800" dirty="0" smtClean="0">
                <a:solidFill>
                  <a:srgbClr val="FFFFFF"/>
                </a:solidFill>
                <a:latin typeface="Arial"/>
                <a:cs typeface="Calibri" pitchFamily="34" charset="0"/>
              </a:rPr>
              <a:t>Business-Driven Model </a:t>
            </a:r>
            <a:endParaRPr lang="en-US" sz="2800" dirty="0">
              <a:solidFill>
                <a:srgbClr val="FFFFFF"/>
              </a:solidFill>
              <a:latin typeface="Arial"/>
              <a:cs typeface="Calibri" pitchFamily="34" charset="0"/>
            </a:endParaRPr>
          </a:p>
          <a:p>
            <a:pPr marL="548640" indent="0">
              <a:spcBef>
                <a:spcPts val="600"/>
              </a:spcBef>
              <a:buClr>
                <a:srgbClr val="F0B310"/>
              </a:buClr>
              <a:buSzPct val="90000"/>
              <a:buFontTx/>
              <a:buNone/>
            </a:pPr>
            <a:r>
              <a:rPr lang="en-US" sz="2800" dirty="0" smtClean="0">
                <a:solidFill>
                  <a:srgbClr val="FFFFFF"/>
                </a:solidFill>
                <a:latin typeface="Arial"/>
                <a:cs typeface="Calibri" pitchFamily="34" charset="0"/>
              </a:rPr>
              <a:t>Strong Governance</a:t>
            </a:r>
          </a:p>
          <a:p>
            <a:pPr marL="548640" indent="0">
              <a:spcBef>
                <a:spcPts val="600"/>
              </a:spcBef>
              <a:buClr>
                <a:srgbClr val="F0B310"/>
              </a:buClr>
              <a:buSzPct val="90000"/>
              <a:buFontTx/>
              <a:buNone/>
            </a:pPr>
            <a:r>
              <a:rPr lang="en-US" sz="2800" dirty="0" smtClean="0">
                <a:solidFill>
                  <a:srgbClr val="FFFFFF"/>
                </a:solidFill>
                <a:latin typeface="Arial"/>
                <a:cs typeface="Calibri" pitchFamily="34" charset="0"/>
              </a:rPr>
              <a:t>Faculty Success</a:t>
            </a:r>
          </a:p>
          <a:p>
            <a:pPr marL="548640" indent="0">
              <a:spcBef>
                <a:spcPts val="600"/>
              </a:spcBef>
              <a:buClr>
                <a:srgbClr val="F0B310"/>
              </a:buClr>
              <a:buSzPct val="90000"/>
              <a:buFontTx/>
              <a:buNone/>
            </a:pPr>
            <a:r>
              <a:rPr lang="en-US" sz="2800" dirty="0" smtClean="0">
                <a:solidFill>
                  <a:srgbClr val="FFFFFF"/>
                </a:solidFill>
                <a:latin typeface="Arial"/>
                <a:cs typeface="Calibri" pitchFamily="34" charset="0"/>
              </a:rPr>
              <a:t>Marketing 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Calibri" pitchFamily="34" charset="0"/>
              </a:rPr>
              <a:t>Savvy </a:t>
            </a:r>
            <a:endParaRPr lang="en-US" sz="2800" dirty="0" smtClean="0">
              <a:solidFill>
                <a:srgbClr val="FFFFFF"/>
              </a:solidFill>
              <a:latin typeface="Arial"/>
              <a:cs typeface="Calibri" pitchFamily="34" charset="0"/>
            </a:endParaRPr>
          </a:p>
          <a:p>
            <a:pPr marL="548640" indent="0">
              <a:spcBef>
                <a:spcPts val="600"/>
              </a:spcBef>
              <a:buClr>
                <a:srgbClr val="F0B310"/>
              </a:buClr>
              <a:buSzPct val="90000"/>
              <a:buFontTx/>
              <a:buNone/>
            </a:pPr>
            <a:r>
              <a:rPr lang="en-US" sz="2800" dirty="0" smtClean="0">
                <a:solidFill>
                  <a:srgbClr val="FFFFFF"/>
                </a:solidFill>
                <a:latin typeface="Arial"/>
                <a:cs typeface="Calibri" pitchFamily="34" charset="0"/>
              </a:rPr>
              <a:t>Technology Innovation</a:t>
            </a:r>
            <a:endParaRPr lang="en-US" sz="2800" dirty="0">
              <a:solidFill>
                <a:srgbClr val="FFFFFF"/>
              </a:solidFill>
              <a:latin typeface="Arial"/>
              <a:cs typeface="Calibri" pitchFamily="34" charset="0"/>
            </a:endParaRPr>
          </a:p>
          <a:p>
            <a:pPr marL="548640" indent="0">
              <a:spcBef>
                <a:spcPts val="600"/>
              </a:spcBef>
              <a:buClr>
                <a:srgbClr val="F0B310"/>
              </a:buClr>
              <a:buSzPct val="90000"/>
              <a:buFontTx/>
              <a:buNone/>
            </a:pPr>
            <a:r>
              <a:rPr lang="en-US" sz="2800" dirty="0" smtClean="0">
                <a:solidFill>
                  <a:srgbClr val="FFFFFF"/>
                </a:solidFill>
                <a:latin typeface="Arial"/>
                <a:cs typeface="Calibri" pitchFamily="34" charset="0"/>
              </a:rPr>
              <a:t> </a:t>
            </a:r>
          </a:p>
          <a:p>
            <a:pPr marL="548640" indent="0">
              <a:spcBef>
                <a:spcPts val="1200"/>
              </a:spcBef>
              <a:buClr>
                <a:srgbClr val="F0B310"/>
              </a:buClr>
              <a:buSzPct val="90000"/>
              <a:buFontTx/>
              <a:buNone/>
            </a:pPr>
            <a:endParaRPr lang="en-US" sz="2800" dirty="0" smtClean="0">
              <a:solidFill>
                <a:srgbClr val="FFFFFF"/>
              </a:solidFill>
              <a:latin typeface="Arial"/>
              <a:cs typeface="Calibri" pitchFamily="34" charset="0"/>
            </a:endParaRPr>
          </a:p>
          <a:p>
            <a:pPr marL="548640" indent="0">
              <a:spcBef>
                <a:spcPts val="1200"/>
              </a:spcBef>
              <a:buClr>
                <a:srgbClr val="F0B310"/>
              </a:buClr>
              <a:buSzPct val="90000"/>
              <a:buFontTx/>
              <a:buNone/>
            </a:pPr>
            <a:endParaRPr lang="en-US" sz="2800" dirty="0">
              <a:solidFill>
                <a:srgbClr val="FFFFFF"/>
              </a:solidFill>
              <a:latin typeface="Arial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23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773" y="0"/>
            <a:ext cx="100838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1"/>
          <p:cNvSpPr txBox="1">
            <a:spLocks/>
          </p:cNvSpPr>
          <p:nvPr/>
        </p:nvSpPr>
        <p:spPr>
          <a:xfrm>
            <a:off x="-152400" y="1066800"/>
            <a:ext cx="8686800" cy="2235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rgbClr val="5F606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5F6062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F606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5F6062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5F606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5F606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5F606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5F606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5F6062"/>
                </a:solidFill>
                <a:latin typeface="+mn-lt"/>
                <a:ea typeface="+mn-ea"/>
              </a:defRPr>
            </a:lvl9pPr>
          </a:lstStyle>
          <a:p>
            <a:pPr marL="548640" indent="0">
              <a:spcBef>
                <a:spcPts val="1200"/>
              </a:spcBef>
              <a:buClr>
                <a:srgbClr val="F0B310"/>
              </a:buClr>
              <a:buSzPct val="90000"/>
              <a:buFontTx/>
              <a:buNone/>
            </a:pPr>
            <a:endParaRPr lang="en-US" sz="2800" dirty="0" smtClean="0">
              <a:solidFill>
                <a:srgbClr val="9A9A9A">
                  <a:lumMod val="50000"/>
                </a:srgbClr>
              </a:solidFill>
              <a:latin typeface="Arial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209800"/>
            <a:ext cx="7696200" cy="2554545"/>
          </a:xfrm>
          <a:prstGeom prst="rect">
            <a:avLst/>
          </a:prstGeom>
          <a:solidFill>
            <a:srgbClr val="6D6D6D"/>
          </a:solidFill>
        </p:spPr>
        <p:txBody>
          <a:bodyPr wrap="square" rtlCol="0">
            <a:spAutoFit/>
          </a:bodyPr>
          <a:lstStyle/>
          <a:p>
            <a:pPr algn="ctr"/>
            <a:endParaRPr lang="en-US" sz="1600" b="1" dirty="0">
              <a:solidFill>
                <a:srgbClr val="FFCC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b="1" dirty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What About Governance?</a:t>
            </a:r>
          </a:p>
          <a:p>
            <a:pPr algn="ctr"/>
            <a:r>
              <a:rPr lang="en-US" sz="4000" b="1" dirty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&amp;</a:t>
            </a:r>
            <a:endParaRPr lang="en-US" sz="4000" b="1" dirty="0">
              <a:solidFill>
                <a:srgbClr val="FFCC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b="1" dirty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What Should I Build vs. Buy?</a:t>
            </a:r>
          </a:p>
          <a:p>
            <a:pPr algn="ctr"/>
            <a:r>
              <a:rPr lang="en-US" sz="2400" b="1" dirty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b="1" dirty="0">
              <a:solidFill>
                <a:prstClr val="white">
                  <a:lumMod val="8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9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7600" y="1299865"/>
            <a:ext cx="1368903" cy="494853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2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2000"/>
                </a:schemeClr>
              </a:gs>
            </a:gsLst>
            <a:lin ang="16200000" scaled="0"/>
            <a:tileRect/>
          </a:gradFill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 rot="19534364">
            <a:off x="2580583" y="2411612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7200" b="1" dirty="0">
                <a:ln w="50800"/>
                <a:solidFill>
                  <a:prstClr val="white">
                    <a:lumMod val="85000"/>
                  </a:prstClr>
                </a:solidFill>
                <a:latin typeface="Arial"/>
              </a:rPr>
              <a:t>SAMPLE</a:t>
            </a:r>
            <a:endParaRPr lang="en-US" sz="7200" b="1" dirty="0">
              <a:ln w="50800"/>
              <a:solidFill>
                <a:prstClr val="white">
                  <a:lumMod val="85000"/>
                </a:prstClr>
              </a:solidFill>
              <a:latin typeface="Arial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743200" y="1909465"/>
            <a:ext cx="5867400" cy="0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743200" y="2501309"/>
            <a:ext cx="5867400" cy="0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743200" y="3084275"/>
            <a:ext cx="5867400" cy="0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743200" y="3670943"/>
            <a:ext cx="5867400" cy="0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743200" y="4298299"/>
            <a:ext cx="5867400" cy="0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743200" y="4876089"/>
            <a:ext cx="5867400" cy="0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743200" y="5467933"/>
            <a:ext cx="5867400" cy="0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743200" y="6050899"/>
            <a:ext cx="5867400" cy="0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99963"/>
              </p:ext>
            </p:extLst>
          </p:nvPr>
        </p:nvGraphicFramePr>
        <p:xfrm>
          <a:off x="0" y="1743155"/>
          <a:ext cx="27432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</a:tblGrid>
              <a:tr h="59055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Program Selection</a:t>
                      </a:r>
                    </a:p>
                  </a:txBody>
                  <a:tcP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Marketing/Recruiting</a:t>
                      </a:r>
                      <a:endParaRPr lang="en-US" sz="1600" b="1" dirty="0"/>
                    </a:p>
                  </a:txBody>
                  <a:tcP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Course Design/Training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/>
                    </a:p>
                  </a:txBody>
                  <a:tcP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Course Delivery</a:t>
                      </a:r>
                    </a:p>
                    <a:p>
                      <a:pPr algn="r"/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Student Services</a:t>
                      </a:r>
                    </a:p>
                    <a:p>
                      <a:pPr algn="r"/>
                      <a:endParaRPr lang="en-US" sz="1600" b="1" dirty="0"/>
                    </a:p>
                  </a:txBody>
                  <a:tcP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Academic Support</a:t>
                      </a:r>
                    </a:p>
                    <a:p>
                      <a:pPr algn="r"/>
                      <a:endParaRPr lang="en-US" sz="1600" b="1" dirty="0"/>
                    </a:p>
                  </a:txBody>
                  <a:tcP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Assessment</a:t>
                      </a:r>
                    </a:p>
                    <a:p>
                      <a:pPr algn="r"/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Enrollment Reporting</a:t>
                      </a:r>
                    </a:p>
                    <a:p>
                      <a:pPr algn="r"/>
                      <a:endParaRPr lang="en-US" sz="1600" b="1" dirty="0" smtClean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830245" y="1295400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  <a:latin typeface="Arial"/>
              </a:rPr>
              <a:t>Colleges </a:t>
            </a:r>
          </a:p>
          <a:p>
            <a:r>
              <a:rPr lang="en-US" sz="1400" b="1" dirty="0">
                <a:solidFill>
                  <a:prstClr val="black"/>
                </a:solidFill>
                <a:latin typeface="Arial"/>
              </a:rPr>
              <a:t>Or Dept</a:t>
            </a:r>
            <a:endParaRPr lang="en-US" sz="14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14800" y="1299865"/>
            <a:ext cx="1467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  <a:latin typeface="Arial"/>
              </a:rPr>
              <a:t>Coordinated or</a:t>
            </a:r>
          </a:p>
          <a:p>
            <a:pPr algn="ctr"/>
            <a:r>
              <a:rPr lang="en-US" sz="1400" b="1" dirty="0">
                <a:solidFill>
                  <a:prstClr val="black"/>
                </a:solidFill>
                <a:latin typeface="Arial"/>
              </a:rPr>
              <a:t>Shared</a:t>
            </a:r>
            <a:endParaRPr lang="en-US" sz="14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91200" y="1299865"/>
            <a:ext cx="1199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  <a:latin typeface="Arial"/>
              </a:rPr>
              <a:t>Central Unit</a:t>
            </a:r>
            <a:endParaRPr lang="en-US" sz="14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4724400" y="1842143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7086600" y="2428811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8001000" y="3011777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3474720" y="3589567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5532120" y="4236153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6705600" y="4784649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5410200" y="5400611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5455920" y="5979875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8001000" y="2425109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05600" y="2124011"/>
            <a:ext cx="990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prstClr val="black"/>
                </a:solidFill>
                <a:latin typeface="Arial"/>
              </a:rPr>
              <a:t>Recruiting</a:t>
            </a:r>
            <a:endParaRPr lang="en-US" sz="105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43800" y="2121627"/>
            <a:ext cx="990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prstClr val="black"/>
                </a:solidFill>
                <a:latin typeface="Arial"/>
              </a:rPr>
              <a:t>Marketing</a:t>
            </a:r>
            <a:endParaRPr lang="en-US" sz="105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2" name="Title 32"/>
          <p:cNvSpPr txBox="1">
            <a:spLocks/>
          </p:cNvSpPr>
          <p:nvPr/>
        </p:nvSpPr>
        <p:spPr>
          <a:xfrm>
            <a:off x="533400" y="152400"/>
            <a:ext cx="7162800" cy="12192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CC00"/>
                </a:solidFill>
                <a:latin typeface="Arial"/>
              </a:rPr>
              <a:t>Questions about </a:t>
            </a:r>
            <a:r>
              <a:rPr lang="en-US" b="1" dirty="0" smtClean="0">
                <a:solidFill>
                  <a:srgbClr val="9A9A9A">
                    <a:lumMod val="50000"/>
                  </a:srgbClr>
                </a:solidFill>
                <a:latin typeface="Arial"/>
              </a:rPr>
              <a:t>How to Execute</a:t>
            </a:r>
            <a:endParaRPr lang="en-US" b="1" dirty="0">
              <a:solidFill>
                <a:srgbClr val="9A9A9A">
                  <a:lumMod val="50000"/>
                </a:srgbClr>
              </a:solidFill>
              <a:latin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11233" y="1295400"/>
            <a:ext cx="1501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  <a:latin typeface="Arial"/>
              </a:rPr>
              <a:t>Outsource fully </a:t>
            </a:r>
          </a:p>
          <a:p>
            <a:r>
              <a:rPr lang="en-US" sz="1400" b="1" dirty="0">
                <a:solidFill>
                  <a:prstClr val="black"/>
                </a:solidFill>
                <a:latin typeface="Arial"/>
              </a:rPr>
              <a:t>or temporarily</a:t>
            </a:r>
            <a:endParaRPr lang="en-US" sz="14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43600" y="1452265"/>
            <a:ext cx="1199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  <a:latin typeface="Arial"/>
              </a:rPr>
              <a:t>Central Unit</a:t>
            </a:r>
            <a:endParaRPr lang="en-US" sz="1400" b="1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499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06 0.00023 L -0.26837 0.00023 " pathEditMode="relative" rAng="0" ptsTypes="AA">
                                      <p:cBhvr>
                                        <p:cTn id="6" dur="1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5889 0 " pathEditMode="relative" ptsTypes="AA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127E-6 -2.59139E-7 L 0.25777 -2.59139E-7 " pathEditMode="relative" rAng="0" ptsTypes="AA">
                                      <p:cBhvr>
                                        <p:cTn id="12" dur="1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89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2293E-6 -3.92411E-6 L -0.26004 -0.00069 " pathEditMode="relative" rAng="0" ptsTypes="AA">
                                      <p:cBhvr>
                                        <p:cTn id="14" dur="1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1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0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979 0 " pathEditMode="relative" ptsTypes="AA">
                                      <p:cBhvr>
                                        <p:cTn id="1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979 0 " pathEditMode="relative" ptsTypes="AA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0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194E-6 -5.41918E-6 L -0.07721 -5.41918E-6 " pathEditMode="relative" ptsTypes="AA"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20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3177E-6 -1.40343E-6 L -0.16259 -1.40343E-6 " pathEditMode="relative" ptsTypes="AA">
                                      <p:cBhvr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deves\AppData\Local\Microsoft\Windows\Temporary Internet Files\Content.IE5\PGF06M8C\MP900414068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8077200" cy="560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093086"/>
            <a:ext cx="9144000" cy="7649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514" y="0"/>
            <a:ext cx="9144000" cy="685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676400" y="5394390"/>
            <a:ext cx="7521388" cy="109696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Stage Setting</a:t>
            </a:r>
            <a:endParaRPr lang="en-US" sz="3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021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85800" y="762000"/>
            <a:ext cx="7848600" cy="12192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 cap="none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pPr algn="ctr"/>
            <a:r>
              <a:rPr lang="en-US" sz="360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62% of University Presidents Considering Outsourcing Administrative Services</a:t>
            </a:r>
            <a:endParaRPr lang="en-US" sz="360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05025"/>
            <a:ext cx="8562975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200400" y="3048000"/>
            <a:ext cx="609600" cy="45720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6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C00"/>
                </a:solidFill>
              </a:rPr>
              <a:t>Key Capabilities</a:t>
            </a:r>
            <a:r>
              <a:rPr lang="en-US" b="1" dirty="0" smtClean="0"/>
              <a:t>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for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Online Growth 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838200" y="1600200"/>
            <a:ext cx="7564530" cy="4377028"/>
            <a:chOff x="381000" y="228600"/>
            <a:chExt cx="8343849" cy="4929793"/>
          </a:xfrm>
        </p:grpSpPr>
        <p:grpSp>
          <p:nvGrpSpPr>
            <p:cNvPr id="3" name="Group 4"/>
            <p:cNvGrpSpPr/>
            <p:nvPr/>
          </p:nvGrpSpPr>
          <p:grpSpPr>
            <a:xfrm>
              <a:off x="381000" y="1480867"/>
              <a:ext cx="8343848" cy="3677526"/>
              <a:chOff x="1103647" y="2447312"/>
              <a:chExt cx="6748540" cy="2614444"/>
            </a:xfrm>
          </p:grpSpPr>
          <p:sp>
            <p:nvSpPr>
              <p:cNvPr id="7" name="Rectangle 6"/>
              <p:cNvSpPr/>
              <p:nvPr/>
            </p:nvSpPr>
            <p:spPr bwMode="auto">
              <a:xfrm>
                <a:off x="1103647" y="2447312"/>
                <a:ext cx="1263391" cy="44907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05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itchFamily="34" charset="0"/>
                    <a:cs typeface="Calibri" pitchFamily="34" charset="0"/>
                  </a:rPr>
                  <a:t>Vision &amp; Strategy</a:t>
                </a: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1103647" y="2988654"/>
                <a:ext cx="1263391" cy="44907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05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itchFamily="34" charset="0"/>
                    <a:cs typeface="Calibri" pitchFamily="34" charset="0"/>
                  </a:rPr>
                  <a:t>Opportunity &amp; Capabilities Analysis</a:t>
                </a: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1103647" y="3529997"/>
                <a:ext cx="1263391" cy="44907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05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itchFamily="34" charset="0"/>
                    <a:cs typeface="Calibri" pitchFamily="34" charset="0"/>
                  </a:rPr>
                  <a:t>Business &amp; Financial Modeling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1103647" y="4071339"/>
                <a:ext cx="1263391" cy="44907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05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itchFamily="34" charset="0"/>
                    <a:cs typeface="Calibri" pitchFamily="34" charset="0"/>
                  </a:rPr>
                  <a:t>Operations Design &amp; Reporting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1103647" y="4612682"/>
                <a:ext cx="1263391" cy="44907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05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itchFamily="34" charset="0"/>
                    <a:cs typeface="Calibri" pitchFamily="34" charset="0"/>
                  </a:rPr>
                  <a:t>Management &amp;  Governance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2474934" y="2447312"/>
                <a:ext cx="1263391" cy="4352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05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itchFamily="34" charset="0"/>
                    <a:cs typeface="Calibri" pitchFamily="34" charset="0"/>
                  </a:rPr>
                  <a:t>Program Design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2474934" y="2988654"/>
                <a:ext cx="1263391" cy="4352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5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itchFamily="34" charset="0"/>
                    <a:cs typeface="Calibri" pitchFamily="34" charset="0"/>
                  </a:rPr>
                  <a:t>Faculty Training &amp; Development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2474934" y="3529997"/>
                <a:ext cx="1263391" cy="4352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5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itchFamily="34" charset="0"/>
                    <a:cs typeface="Calibri" pitchFamily="34" charset="0"/>
                  </a:rPr>
                  <a:t>Instructional Design 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2474934" y="4071339"/>
                <a:ext cx="1263391" cy="4352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05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itchFamily="34" charset="0"/>
                    <a:cs typeface="Calibri" pitchFamily="34" charset="0"/>
                  </a:rPr>
                  <a:t>Course Development &amp; Delivery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2474934" y="4612682"/>
                <a:ext cx="1263391" cy="4352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05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itchFamily="34" charset="0"/>
                    <a:cs typeface="Calibri" pitchFamily="34" charset="0"/>
                  </a:rPr>
                  <a:t>Faculty Support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3846222" y="2447312"/>
                <a:ext cx="1263391" cy="4352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05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itchFamily="34" charset="0"/>
                    <a:cs typeface="Calibri" pitchFamily="34" charset="0"/>
                  </a:rPr>
                  <a:t>Solution Design &amp; Development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 bwMode="auto">
              <a:xfrm>
                <a:off x="3846222" y="2988654"/>
                <a:ext cx="1263391" cy="4352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5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itchFamily="34" charset="0"/>
                    <a:cs typeface="Calibri" pitchFamily="34" charset="0"/>
                  </a:rPr>
                  <a:t>Learning Management Systems &amp; Partners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3846222" y="3529997"/>
                <a:ext cx="1263391" cy="4352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5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itchFamily="34" charset="0"/>
                    <a:cs typeface="Calibri" pitchFamily="34" charset="0"/>
                  </a:rPr>
                  <a:t>Social Learning &amp; Collaboration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3846222" y="4071339"/>
                <a:ext cx="1263391" cy="4352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05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itchFamily="34" charset="0"/>
                    <a:cs typeface="Calibri" pitchFamily="34" charset="0"/>
                  </a:rPr>
                  <a:t>Systems Integration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3846222" y="4612682"/>
                <a:ext cx="1263391" cy="4352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05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itchFamily="34" charset="0"/>
                    <a:cs typeface="Calibri" pitchFamily="34" charset="0"/>
                  </a:rPr>
                  <a:t>Security &amp; Compliance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5217509" y="2447312"/>
                <a:ext cx="1263391" cy="4352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05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itchFamily="34" charset="0"/>
                    <a:cs typeface="Calibri" pitchFamily="34" charset="0"/>
                  </a:rPr>
                  <a:t>Market Research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5217509" y="2988654"/>
                <a:ext cx="1263391" cy="4352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05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itchFamily="34" charset="0"/>
                    <a:cs typeface="Calibri" pitchFamily="34" charset="0"/>
                  </a:rPr>
                  <a:t>Brand &amp; Marketing Strategy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5217509" y="3529997"/>
                <a:ext cx="1263391" cy="4352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05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itchFamily="34" charset="0"/>
                    <a:cs typeface="Calibri" pitchFamily="34" charset="0"/>
                  </a:rPr>
                  <a:t>Creative Development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5217509" y="4071339"/>
                <a:ext cx="1263391" cy="4352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5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itchFamily="34" charset="0"/>
                    <a:cs typeface="Calibri" pitchFamily="34" charset="0"/>
                  </a:rPr>
                  <a:t>Promotion &amp; Lead Generation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5217509" y="4612682"/>
                <a:ext cx="1263391" cy="4352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05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itchFamily="34" charset="0"/>
                    <a:cs typeface="Calibri" pitchFamily="34" charset="0"/>
                  </a:rPr>
                  <a:t>Admissions Support &amp; CRM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6588796" y="2447312"/>
                <a:ext cx="1263391" cy="4352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5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itchFamily="34" charset="0"/>
                    <a:cs typeface="Calibri" pitchFamily="34" charset="0"/>
                  </a:rPr>
                  <a:t>Enrollment &amp; Financial Aid Support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6588796" y="2988654"/>
                <a:ext cx="1263391" cy="4352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5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itchFamily="34" charset="0"/>
                    <a:cs typeface="Calibri" pitchFamily="34" charset="0"/>
                  </a:rPr>
                  <a:t>Registration &amp; Orientation Support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6588796" y="3529997"/>
                <a:ext cx="1263391" cy="4352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05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itchFamily="34" charset="0"/>
                    <a:cs typeface="Calibri" pitchFamily="34" charset="0"/>
                  </a:rPr>
                  <a:t>24X7 Help Desk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6588796" y="4071339"/>
                <a:ext cx="1263391" cy="4352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05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itchFamily="34" charset="0"/>
                    <a:cs typeface="Calibri" pitchFamily="34" charset="0"/>
                  </a:rPr>
                  <a:t>Retention &amp; Student Success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6588796" y="4612682"/>
                <a:ext cx="1263391" cy="4352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05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itchFamily="34" charset="0"/>
                    <a:cs typeface="Calibri" pitchFamily="34" charset="0"/>
                  </a:rPr>
                  <a:t>Career Placement</a:t>
                </a:r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1001" y="228600"/>
              <a:ext cx="8343848" cy="11222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847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C00"/>
                </a:solidFill>
              </a:rPr>
              <a:t>Key Capabilities</a:t>
            </a:r>
            <a:r>
              <a:rPr lang="en-US" b="1" dirty="0"/>
              <a:t>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for Online Growth 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838200" y="1600200"/>
            <a:ext cx="7564530" cy="4377028"/>
            <a:chOff x="381000" y="228600"/>
            <a:chExt cx="8343849" cy="4929793"/>
          </a:xfrm>
        </p:grpSpPr>
        <p:grpSp>
          <p:nvGrpSpPr>
            <p:cNvPr id="3" name="Group 4"/>
            <p:cNvGrpSpPr/>
            <p:nvPr/>
          </p:nvGrpSpPr>
          <p:grpSpPr>
            <a:xfrm>
              <a:off x="381000" y="1480867"/>
              <a:ext cx="8343848" cy="3677526"/>
              <a:chOff x="1103647" y="2447312"/>
              <a:chExt cx="6748540" cy="2614444"/>
            </a:xfrm>
          </p:grpSpPr>
          <p:sp>
            <p:nvSpPr>
              <p:cNvPr id="7" name="Rectangle 6"/>
              <p:cNvSpPr/>
              <p:nvPr/>
            </p:nvSpPr>
            <p:spPr bwMode="auto">
              <a:xfrm>
                <a:off x="1103647" y="2447312"/>
                <a:ext cx="1263391" cy="44907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05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itchFamily="34" charset="0"/>
                    <a:cs typeface="Calibri" pitchFamily="34" charset="0"/>
                  </a:rPr>
                  <a:t>Vision &amp; Strategy</a:t>
                </a: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1103647" y="2988654"/>
                <a:ext cx="1263391" cy="44907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05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itchFamily="34" charset="0"/>
                    <a:cs typeface="Calibri" pitchFamily="34" charset="0"/>
                  </a:rPr>
                  <a:t>Opportunity &amp; Capabilities Analysis</a:t>
                </a: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1103647" y="3529997"/>
                <a:ext cx="1263391" cy="44907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05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itchFamily="34" charset="0"/>
                    <a:cs typeface="Calibri" pitchFamily="34" charset="0"/>
                  </a:rPr>
                  <a:t>Business &amp; Financial Modeling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1103647" y="4071339"/>
                <a:ext cx="1263391" cy="44907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05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itchFamily="34" charset="0"/>
                    <a:cs typeface="Calibri" pitchFamily="34" charset="0"/>
                  </a:rPr>
                  <a:t>Operations Design &amp; Reporting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1103647" y="4612682"/>
                <a:ext cx="1263391" cy="44907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05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itchFamily="34" charset="0"/>
                    <a:cs typeface="Calibri" pitchFamily="34" charset="0"/>
                  </a:rPr>
                  <a:t>Management &amp;  Governance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2474934" y="2447312"/>
                <a:ext cx="1263391" cy="4352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05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itchFamily="34" charset="0"/>
                    <a:cs typeface="Calibri" pitchFamily="34" charset="0"/>
                  </a:rPr>
                  <a:t>Program Design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2474934" y="2988654"/>
                <a:ext cx="1263391" cy="4352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5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itchFamily="34" charset="0"/>
                    <a:cs typeface="Calibri" pitchFamily="34" charset="0"/>
                  </a:rPr>
                  <a:t>Faculty Training &amp; Development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2474934" y="3529997"/>
                <a:ext cx="1263391" cy="4352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5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itchFamily="34" charset="0"/>
                    <a:cs typeface="Calibri" pitchFamily="34" charset="0"/>
                  </a:rPr>
                  <a:t>Instructional Design 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2474934" y="4071339"/>
                <a:ext cx="1263391" cy="4352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05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itchFamily="34" charset="0"/>
                    <a:cs typeface="Calibri" pitchFamily="34" charset="0"/>
                  </a:rPr>
                  <a:t>Course Development &amp; Delivery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2474934" y="4612682"/>
                <a:ext cx="1263391" cy="4352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05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itchFamily="34" charset="0"/>
                    <a:cs typeface="Calibri" pitchFamily="34" charset="0"/>
                  </a:rPr>
                  <a:t>Faculty Support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3846222" y="2447312"/>
                <a:ext cx="1263391" cy="4352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05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itchFamily="34" charset="0"/>
                    <a:cs typeface="Calibri" pitchFamily="34" charset="0"/>
                  </a:rPr>
                  <a:t>Solution Design &amp; Development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 bwMode="auto">
              <a:xfrm>
                <a:off x="3846222" y="2988654"/>
                <a:ext cx="1263391" cy="4352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5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itchFamily="34" charset="0"/>
                    <a:cs typeface="Calibri" pitchFamily="34" charset="0"/>
                  </a:rPr>
                  <a:t>Learning Management Systems &amp; Partners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3846222" y="3529997"/>
                <a:ext cx="1263391" cy="4352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5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itchFamily="34" charset="0"/>
                    <a:cs typeface="Calibri" pitchFamily="34" charset="0"/>
                  </a:rPr>
                  <a:t>Social Learning &amp; Collaboration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3846222" y="4071339"/>
                <a:ext cx="1263391" cy="4352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05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itchFamily="34" charset="0"/>
                    <a:cs typeface="Calibri" pitchFamily="34" charset="0"/>
                  </a:rPr>
                  <a:t>Systems Integration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3846222" y="4612682"/>
                <a:ext cx="1263391" cy="4352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05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itchFamily="34" charset="0"/>
                    <a:cs typeface="Calibri" pitchFamily="34" charset="0"/>
                  </a:rPr>
                  <a:t>Security &amp; Compliance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5217509" y="2447312"/>
                <a:ext cx="1263391" cy="4352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05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itchFamily="34" charset="0"/>
                    <a:cs typeface="Calibri" pitchFamily="34" charset="0"/>
                  </a:rPr>
                  <a:t>Market Research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5217509" y="2988654"/>
                <a:ext cx="1263391" cy="4352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05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itchFamily="34" charset="0"/>
                    <a:cs typeface="Calibri" pitchFamily="34" charset="0"/>
                  </a:rPr>
                  <a:t>Brand &amp; Marketing Strategy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5217509" y="3529997"/>
                <a:ext cx="1263391" cy="4352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05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itchFamily="34" charset="0"/>
                    <a:cs typeface="Calibri" pitchFamily="34" charset="0"/>
                  </a:rPr>
                  <a:t>Creative Development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5217509" y="4071339"/>
                <a:ext cx="1263391" cy="4352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5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itchFamily="34" charset="0"/>
                    <a:cs typeface="Calibri" pitchFamily="34" charset="0"/>
                  </a:rPr>
                  <a:t>Promotion &amp; Lead Generation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5217509" y="4612682"/>
                <a:ext cx="1263391" cy="4352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05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itchFamily="34" charset="0"/>
                    <a:cs typeface="Calibri" pitchFamily="34" charset="0"/>
                  </a:rPr>
                  <a:t>Admissions Support &amp; CRM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6588796" y="2447312"/>
                <a:ext cx="1263391" cy="4352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5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itchFamily="34" charset="0"/>
                    <a:cs typeface="Calibri" pitchFamily="34" charset="0"/>
                  </a:rPr>
                  <a:t>Enrollment &amp; Financial Aid Support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6588796" y="2988654"/>
                <a:ext cx="1263391" cy="4352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5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itchFamily="34" charset="0"/>
                    <a:cs typeface="Calibri" pitchFamily="34" charset="0"/>
                  </a:rPr>
                  <a:t>Registration &amp; Orientation Support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6588796" y="3529997"/>
                <a:ext cx="1263391" cy="4352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05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itchFamily="34" charset="0"/>
                    <a:cs typeface="Calibri" pitchFamily="34" charset="0"/>
                  </a:rPr>
                  <a:t>24X7 Help Desk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6588796" y="4071339"/>
                <a:ext cx="1263391" cy="4352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05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itchFamily="34" charset="0"/>
                    <a:cs typeface="Calibri" pitchFamily="34" charset="0"/>
                  </a:rPr>
                  <a:t>Retention &amp; Student Success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6588796" y="4612682"/>
                <a:ext cx="1263391" cy="4352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05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itchFamily="34" charset="0"/>
                    <a:cs typeface="Calibri" pitchFamily="34" charset="0"/>
                  </a:rPr>
                  <a:t>Career Placement</a:t>
                </a:r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1001" y="228600"/>
              <a:ext cx="8343848" cy="1122218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779370" y="2562959"/>
            <a:ext cx="7793130" cy="35330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/>
          <a:srcRect t="6713"/>
          <a:stretch/>
        </p:blipFill>
        <p:spPr>
          <a:xfrm>
            <a:off x="779370" y="2886365"/>
            <a:ext cx="6986609" cy="343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9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ves\Downloads\iStock_000016726063Larg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2"/>
          <p:cNvSpPr txBox="1">
            <a:spLocks/>
          </p:cNvSpPr>
          <p:nvPr/>
        </p:nvSpPr>
        <p:spPr>
          <a:xfrm>
            <a:off x="533400" y="381000"/>
            <a:ext cx="8458200" cy="12192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7</a:t>
            </a:r>
            <a:r>
              <a:rPr lang="en-US" b="1" baseline="300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th</a:t>
            </a:r>
            <a:r>
              <a:rPr lang="en-US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Inning Stretch</a:t>
            </a:r>
            <a:endParaRPr lang="en-US" b="1" dirty="0">
              <a:solidFill>
                <a:srgbClr val="9A9A9A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752600"/>
            <a:ext cx="762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2 Stickers Per Person</a:t>
            </a:r>
          </a:p>
          <a:p>
            <a:endParaRPr lang="en-US" sz="12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r>
              <a:rPr lang="en-US" sz="32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Allocate them to the areas of most interest for discussion</a:t>
            </a:r>
          </a:p>
        </p:txBody>
      </p:sp>
    </p:spTree>
    <p:extLst>
      <p:ext uri="{BB962C8B-B14F-4D97-AF65-F5344CB8AC3E}">
        <p14:creationId xmlns:p14="http://schemas.microsoft.com/office/powerpoint/2010/main" val="67959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41" y="0"/>
            <a:ext cx="8045459" cy="548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093086"/>
            <a:ext cx="9144000" cy="7649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76400" y="5394390"/>
            <a:ext cx="7521388" cy="109696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Liberty </a:t>
            </a:r>
            <a:r>
              <a:rPr lang="en-US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University’s </a:t>
            </a:r>
            <a:r>
              <a:rPr lang="en-US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Story of Growing Quality Online Programs at Scale</a:t>
            </a:r>
          </a:p>
        </p:txBody>
      </p:sp>
    </p:spTree>
    <p:extLst>
      <p:ext uri="{BB962C8B-B14F-4D97-AF65-F5344CB8AC3E}">
        <p14:creationId xmlns:p14="http://schemas.microsoft.com/office/powerpoint/2010/main" val="264120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C:\Users\deves\AppData\Local\Microsoft\Windows\Temporary Internet Files\Content.IE5\SGK8GF9F\MP900422122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8077200" cy="563880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093086"/>
            <a:ext cx="9144000" cy="7649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676400" y="5394390"/>
            <a:ext cx="7521388" cy="109696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Discussion and Q &amp;</a:t>
            </a:r>
            <a:r>
              <a:rPr lang="en-US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A</a:t>
            </a:r>
            <a:endParaRPr lang="en-US" sz="3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083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uestion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947440"/>
            <a:ext cx="5765800" cy="181588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buClr>
                <a:srgbClr val="F0B310"/>
              </a:buClr>
              <a:buSzPct val="90000"/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Calibri" pitchFamily="34" charset="0"/>
              </a:rPr>
              <a:t>Who feels they have achieved growth of your online programs at scale while keeping costs measured and quality high?	</a:t>
            </a:r>
            <a:endParaRPr lang="en-US" sz="2800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14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uestion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947440"/>
            <a:ext cx="5765800" cy="267765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buClr>
                <a:srgbClr val="F0B310"/>
              </a:buClr>
              <a:buSzPct val="90000"/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Calibri" pitchFamily="34" charset="0"/>
              </a:rPr>
              <a:t>Liberty learned a lot through trial and error of many years. What have you learned by seeking to grow your online or hybrid programs through your own trial and error?</a:t>
            </a:r>
            <a:endParaRPr lang="en-US" sz="2800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32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uestion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947440"/>
            <a:ext cx="5765800" cy="489364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buClr>
                <a:srgbClr val="F0B310"/>
              </a:buClr>
              <a:buSzPct val="90000"/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Calibri" pitchFamily="34" charset="0"/>
              </a:rPr>
              <a:t>Do you have a highly polished and honed marketing engine?</a:t>
            </a:r>
          </a:p>
          <a:p>
            <a:pPr>
              <a:spcBef>
                <a:spcPts val="1800"/>
              </a:spcBef>
              <a:buClr>
                <a:srgbClr val="F0B310"/>
              </a:buClr>
              <a:buSzPct val="90000"/>
            </a:pPr>
            <a:endParaRPr lang="en-US" sz="2800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cs typeface="Calibri" pitchFamily="34" charset="0"/>
            </a:endParaRPr>
          </a:p>
          <a:p>
            <a:pPr>
              <a:spcBef>
                <a:spcPts val="1800"/>
              </a:spcBef>
              <a:buClr>
                <a:srgbClr val="F0B310"/>
              </a:buClr>
              <a:buSzPct val="90000"/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Calibri" pitchFamily="34" charset="0"/>
              </a:rPr>
              <a:t>Do you know your cost per student acquisition?</a:t>
            </a:r>
          </a:p>
          <a:p>
            <a:pPr>
              <a:spcBef>
                <a:spcPts val="1800"/>
              </a:spcBef>
              <a:buClr>
                <a:srgbClr val="F0B310"/>
              </a:buClr>
              <a:buSzPct val="90000"/>
            </a:pPr>
            <a:endParaRPr lang="en-US" sz="2800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cs typeface="Calibri" pitchFamily="34" charset="0"/>
            </a:endParaRPr>
          </a:p>
          <a:p>
            <a:pPr>
              <a:spcBef>
                <a:spcPts val="1800"/>
              </a:spcBef>
              <a:buClr>
                <a:srgbClr val="F0B310"/>
              </a:buClr>
              <a:buSzPct val="90000"/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Calibri" pitchFamily="34" charset="0"/>
              </a:rPr>
              <a:t>Have you refreshed your value proposition lately?  How did it change?</a:t>
            </a:r>
            <a:endParaRPr lang="en-US" sz="2800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61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uestion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947440"/>
            <a:ext cx="5765800" cy="181588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buClr>
                <a:srgbClr val="F0B310"/>
              </a:buClr>
              <a:buSzPct val="90000"/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Calibri" pitchFamily="34" charset="0"/>
              </a:rPr>
              <a:t>What do you think about using creative financing and shared risk models for funding your online strategy?</a:t>
            </a:r>
            <a:endParaRPr lang="en-US" sz="2800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20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nline Enrollmen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0" y="4543251"/>
            <a:ext cx="9144000" cy="1782762"/>
          </a:xfrm>
          <a:prstGeom prst="rect">
            <a:avLst/>
          </a:prstGeom>
          <a:gradFill flip="none" rotWithShape="1">
            <a:gsLst>
              <a:gs pos="78000">
                <a:schemeClr val="tx1">
                  <a:alpha val="53000"/>
                </a:schemeClr>
              </a:gs>
              <a:gs pos="100000">
                <a:schemeClr val="tx1">
                  <a:alpha val="53000"/>
                </a:schemeClr>
              </a:gs>
              <a:gs pos="25000">
                <a:schemeClr val="tx1">
                  <a:alpha val="53000"/>
                </a:schemeClr>
              </a:gs>
              <a:gs pos="0">
                <a:schemeClr val="tx1">
                  <a:alpha val="53000"/>
                </a:schemeClr>
              </a:gs>
            </a:gsLst>
            <a:lin ang="0" scaled="1"/>
            <a:tileRect/>
          </a:gradFill>
        </p:spPr>
        <p:txBody>
          <a:bodyPr vert="horz" lIns="0" tIns="0" rIns="0" bIns="0" rtlCol="0">
            <a:noAutofit/>
          </a:bodyPr>
          <a:lstStyle/>
          <a:p>
            <a:pPr lvl="8"/>
            <a:endParaRPr lang="en-US" sz="14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81200" y="4577117"/>
            <a:ext cx="5257800" cy="1724243"/>
            <a:chOff x="1981200" y="4745106"/>
            <a:chExt cx="5257800" cy="1724243"/>
          </a:xfrm>
        </p:grpSpPr>
        <p:sp>
          <p:nvSpPr>
            <p:cNvPr id="6" name="TextBox 5"/>
            <p:cNvSpPr txBox="1"/>
            <p:nvPr/>
          </p:nvSpPr>
          <p:spPr>
            <a:xfrm>
              <a:off x="1981200" y="4745106"/>
              <a:ext cx="5257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i="1" dirty="0">
                  <a:solidFill>
                    <a:srgbClr val="FFCC00"/>
                  </a:solidFill>
                  <a:latin typeface="Arial"/>
                </a:rPr>
                <a:t>Online</a:t>
              </a:r>
              <a:r>
                <a:rPr lang="en-US" sz="3000" dirty="0">
                  <a:solidFill>
                    <a:srgbClr val="FFCC00"/>
                  </a:solidFill>
                  <a:latin typeface="Arial"/>
                </a:rPr>
                <a:t> Enrollments growing</a:t>
              </a:r>
              <a:endParaRPr lang="en-US" sz="3000" dirty="0">
                <a:solidFill>
                  <a:srgbClr val="FFCC00"/>
                </a:solidFill>
                <a:latin typeface="Arial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38400" y="5145910"/>
              <a:ext cx="21336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solidFill>
                    <a:srgbClr val="FFFFFF"/>
                  </a:solidFill>
                  <a:latin typeface="Arial"/>
                </a:rPr>
                <a:t>10X</a:t>
              </a:r>
              <a:endParaRPr lang="en-US" sz="80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95800" y="5278506"/>
              <a:ext cx="23622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rgbClr val="FFCC00"/>
                  </a:solidFill>
                  <a:latin typeface="Arial"/>
                </a:rPr>
                <a:t>f</a:t>
              </a:r>
              <a:r>
                <a:rPr lang="en-US" sz="3000" dirty="0">
                  <a:solidFill>
                    <a:srgbClr val="FFCC00"/>
                  </a:solidFill>
                  <a:latin typeface="Arial"/>
                </a:rPr>
                <a:t>aster than</a:t>
              </a:r>
              <a:endParaRPr lang="en-US" sz="3000" dirty="0">
                <a:solidFill>
                  <a:srgbClr val="FFCC00"/>
                </a:solidFill>
                <a:latin typeface="Arial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95800" y="5758005"/>
              <a:ext cx="23622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i="1" dirty="0">
                  <a:solidFill>
                    <a:srgbClr val="FFCC00"/>
                  </a:solidFill>
                  <a:latin typeface="Arial"/>
                </a:rPr>
                <a:t>Traditional</a:t>
              </a:r>
              <a:endParaRPr lang="en-US" sz="3000" b="1" i="1" dirty="0">
                <a:solidFill>
                  <a:srgbClr val="FFCC00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937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uestion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947440"/>
            <a:ext cx="5765800" cy="204671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buClr>
                <a:srgbClr val="F0B310"/>
              </a:buClr>
              <a:buSzPct val="90000"/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Calibri" pitchFamily="34" charset="0"/>
              </a:rPr>
              <a:t>What questions are top of mind in your organization with regards to institutional growth and viability?</a:t>
            </a:r>
          </a:p>
          <a:p>
            <a:pPr>
              <a:spcBef>
                <a:spcPts val="1800"/>
              </a:spcBef>
              <a:buClr>
                <a:srgbClr val="F0B310"/>
              </a:buClr>
              <a:buSzPct val="90000"/>
            </a:pPr>
            <a:endParaRPr lang="en-US" sz="2800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86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uestion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947440"/>
            <a:ext cx="5765800" cy="138499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buClr>
                <a:srgbClr val="F0B310"/>
              </a:buClr>
              <a:buSzPct val="90000"/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Calibri" pitchFamily="34" charset="0"/>
              </a:rPr>
              <a:t>What 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Calibri" pitchFamily="34" charset="0"/>
              </a:rPr>
              <a:t>is your faculty model and how does that 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Calibri" pitchFamily="34" charset="0"/>
              </a:rPr>
              <a:t>help/challenge 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Calibri" pitchFamily="34" charset="0"/>
              </a:rPr>
              <a:t>your growth 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Calibri" pitchFamily="34" charset="0"/>
              </a:rPr>
              <a:t>objectives?</a:t>
            </a:r>
          </a:p>
        </p:txBody>
      </p:sp>
    </p:spTree>
    <p:extLst>
      <p:ext uri="{BB962C8B-B14F-4D97-AF65-F5344CB8AC3E}">
        <p14:creationId xmlns:p14="http://schemas.microsoft.com/office/powerpoint/2010/main" val="17807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uestion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947440"/>
            <a:ext cx="5765800" cy="138499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buClr>
                <a:srgbClr val="F0B310"/>
              </a:buClr>
              <a:buSzPct val="90000"/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Calibri" pitchFamily="34" charset="0"/>
              </a:rPr>
              <a:t>Do you have a rubric by which you assess readiness to launch an online program?</a:t>
            </a:r>
          </a:p>
        </p:txBody>
      </p:sp>
    </p:spTree>
    <p:extLst>
      <p:ext uri="{BB962C8B-B14F-4D97-AF65-F5344CB8AC3E}">
        <p14:creationId xmlns:p14="http://schemas.microsoft.com/office/powerpoint/2010/main" val="20433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uestion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947440"/>
            <a:ext cx="5765800" cy="95410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buClr>
                <a:srgbClr val="F0B310"/>
              </a:buClr>
              <a:buSzPct val="90000"/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Calibri" pitchFamily="34" charset="0"/>
              </a:rPr>
              <a:t>H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Calibri" pitchFamily="34" charset="0"/>
              </a:rPr>
              <a:t>ow does that help/challenge your growth objectives?</a:t>
            </a:r>
          </a:p>
        </p:txBody>
      </p:sp>
    </p:spTree>
    <p:extLst>
      <p:ext uri="{BB962C8B-B14F-4D97-AF65-F5344CB8AC3E}">
        <p14:creationId xmlns:p14="http://schemas.microsoft.com/office/powerpoint/2010/main" val="56991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uestion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947440"/>
            <a:ext cx="5765800" cy="138499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buClr>
                <a:srgbClr val="F0B310"/>
              </a:buClr>
              <a:buSzPct val="90000"/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Calibri" pitchFamily="34" charset="0"/>
              </a:rPr>
              <a:t>Do 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Calibri" pitchFamily="34" charset="0"/>
              </a:rPr>
              <a:t>you run into state authorization challenges?  If 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Calibri" pitchFamily="34" charset="0"/>
              </a:rPr>
              <a:t>so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Calibri" pitchFamily="34" charset="0"/>
              </a:rPr>
              <a:t>, how are you overcoming them? </a:t>
            </a:r>
          </a:p>
        </p:txBody>
      </p:sp>
    </p:spTree>
    <p:extLst>
      <p:ext uri="{BB962C8B-B14F-4D97-AF65-F5344CB8AC3E}">
        <p14:creationId xmlns:p14="http://schemas.microsoft.com/office/powerpoint/2010/main" val="288220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228600" y="304800"/>
            <a:ext cx="9144000" cy="612648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FFCC00"/>
                </a:solidFill>
                <a:latin typeface="Arial"/>
              </a:rPr>
              <a:t>Large and Growing </a:t>
            </a:r>
            <a:r>
              <a:rPr lang="en-US" sz="3600" dirty="0">
                <a:solidFill>
                  <a:srgbClr val="9A9A9A">
                    <a:lumMod val="50000"/>
                  </a:srgbClr>
                </a:solidFill>
                <a:latin typeface="Arial"/>
              </a:rPr>
              <a:t>Market Opportunity 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6245100"/>
            <a:ext cx="8153400" cy="508000"/>
          </a:xfrm>
        </p:spPr>
        <p:txBody>
          <a:bodyPr/>
          <a:lstStyle/>
          <a:p>
            <a:pPr algn="r"/>
            <a:r>
              <a:rPr lang="en-US" sz="1100" dirty="0"/>
              <a:t>Sources: </a:t>
            </a:r>
            <a:r>
              <a:rPr lang="en-US" sz="1100" dirty="0" smtClean="0"/>
              <a:t>   2010-2011 academic year public and private institution revenue U.S. NCES Digest of Education Statistics 2011</a:t>
            </a:r>
          </a:p>
          <a:p>
            <a:pPr algn="r"/>
            <a:r>
              <a:rPr lang="en-US" sz="1100" dirty="0" smtClean="0"/>
              <a:t>Online Education estimate from Eduventures Higher Education Update, 2011</a:t>
            </a:r>
          </a:p>
          <a:p>
            <a:pPr algn="r"/>
            <a:r>
              <a:rPr lang="en-US" sz="1100" dirty="0" smtClean="0"/>
              <a:t>Babson Survey Research Group, November, 2011</a:t>
            </a:r>
            <a:endParaRPr lang="en-US" sz="1100" dirty="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7774"/>
            <a:ext cx="3581400" cy="3525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767881"/>
              </p:ext>
            </p:extLst>
          </p:nvPr>
        </p:nvGraphicFramePr>
        <p:xfrm>
          <a:off x="8686800" y="4805363"/>
          <a:ext cx="4876800" cy="1297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u="sng" dirty="0" smtClean="0">
                          <a:solidFill>
                            <a:schemeClr val="tx1"/>
                          </a:solidFill>
                        </a:rPr>
                        <a:t>Summary Enrollment Statistics:</a:t>
                      </a:r>
                      <a:endParaRPr lang="en-US" sz="1100" u="sng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baseline="0" dirty="0" smtClean="0">
                          <a:solidFill>
                            <a:schemeClr val="tx1"/>
                          </a:solidFill>
                        </a:rPr>
                        <a:t>One or More Online Course</a:t>
                      </a:r>
                      <a:endParaRPr lang="en-US" sz="1100" b="1" u="sng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 smtClean="0">
                          <a:solidFill>
                            <a:schemeClr val="tx1"/>
                          </a:solidFill>
                        </a:rPr>
                        <a:t>80%+</a:t>
                      </a:r>
                      <a:r>
                        <a:rPr lang="en-US" sz="1100" b="1" u="sng" baseline="0" dirty="0" smtClean="0">
                          <a:solidFill>
                            <a:schemeClr val="tx1"/>
                          </a:solidFill>
                        </a:rPr>
                        <a:t> Online Courses</a:t>
                      </a:r>
                      <a:endParaRPr lang="en-US" sz="1100" b="1" u="sng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79252">
                <a:tc>
                  <a:txBody>
                    <a:bodyPr/>
                    <a:lstStyle/>
                    <a:p>
                      <a:pPr marL="173038" lvl="0" indent="-173038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1100" kern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ourier"/>
                        </a:rPr>
                        <a:t>6.1MM students</a:t>
                      </a:r>
                    </a:p>
                    <a:p>
                      <a:pPr marL="173038" lvl="0" indent="-173038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1100" kern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ourier"/>
                        </a:rPr>
                        <a:t>2010:</a:t>
                      </a:r>
                      <a:r>
                        <a:rPr lang="en-US" sz="1100" kern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ourier"/>
                        </a:rPr>
                        <a:t>  </a:t>
                      </a:r>
                      <a:r>
                        <a:rPr lang="en-US" sz="1100" kern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ourier"/>
                        </a:rPr>
                        <a:t>31% of total enrollment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3038" lvl="0" indent="-173038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1100" kern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ourier"/>
                        </a:rPr>
                        <a:t>2.5MM students</a:t>
                      </a:r>
                    </a:p>
                    <a:p>
                      <a:pPr marL="173038" lvl="0" indent="-173038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1100" kern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ourier"/>
                        </a:rPr>
                        <a:t>2010: 12% of total enrollment</a:t>
                      </a:r>
                    </a:p>
                    <a:p>
                      <a:pPr marL="173038" lvl="0" indent="-173038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1100" kern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ourier"/>
                        </a:rPr>
                        <a:t>2020: 20% of total enrollment</a:t>
                      </a:r>
                    </a:p>
                    <a:p>
                      <a:pPr marL="173038" lvl="0" indent="-173038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1100" kern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ourier"/>
                        </a:rPr>
                        <a:t>&gt;30% of adult/graduate enrollment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35"/>
          <a:stretch/>
        </p:blipFill>
        <p:spPr bwMode="auto">
          <a:xfrm>
            <a:off x="4032502" y="1281046"/>
            <a:ext cx="4882898" cy="287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" b="50000"/>
          <a:stretch/>
        </p:blipFill>
        <p:spPr bwMode="auto">
          <a:xfrm>
            <a:off x="4050274" y="4114800"/>
            <a:ext cx="4855464" cy="29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312" b="14924"/>
          <a:stretch/>
        </p:blipFill>
        <p:spPr bwMode="auto">
          <a:xfrm>
            <a:off x="6482401" y="4397338"/>
            <a:ext cx="2432999" cy="21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296174" y="1300163"/>
            <a:ext cx="3581400" cy="35052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F606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4038600" y="1300163"/>
            <a:ext cx="4876800" cy="35052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F606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78720" y="1295401"/>
            <a:ext cx="259080" cy="29238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058400" y="4051012"/>
            <a:ext cx="259080" cy="29238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414807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228600" y="304800"/>
            <a:ext cx="9144000" cy="612648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FFCC00"/>
                </a:solidFill>
                <a:latin typeface="Arial"/>
              </a:rPr>
              <a:t>Large and Growing </a:t>
            </a:r>
            <a:r>
              <a:rPr lang="en-US" sz="3600" dirty="0">
                <a:solidFill>
                  <a:srgbClr val="9A9A9A">
                    <a:lumMod val="50000"/>
                  </a:srgbClr>
                </a:solidFill>
                <a:latin typeface="Arial"/>
              </a:rPr>
              <a:t>Market Opportunity 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6245100"/>
            <a:ext cx="8153400" cy="508000"/>
          </a:xfrm>
        </p:spPr>
        <p:txBody>
          <a:bodyPr/>
          <a:lstStyle/>
          <a:p>
            <a:pPr algn="r"/>
            <a:r>
              <a:rPr lang="en-US" sz="1100" dirty="0"/>
              <a:t>Sources: </a:t>
            </a:r>
            <a:r>
              <a:rPr lang="en-US" sz="1100" dirty="0" smtClean="0"/>
              <a:t>   2010-2011 academic year public and private institution revenue U.S. NCES Digest of Education Statistics 2011</a:t>
            </a:r>
          </a:p>
          <a:p>
            <a:pPr algn="r"/>
            <a:r>
              <a:rPr lang="en-US" sz="1100" dirty="0" smtClean="0"/>
              <a:t>Online Education estimate from Eduventures Higher Education Update, 2011</a:t>
            </a:r>
          </a:p>
          <a:p>
            <a:pPr algn="r"/>
            <a:r>
              <a:rPr lang="en-US" sz="1100" dirty="0" smtClean="0"/>
              <a:t>Babson Survey Research Group, November, 2011</a:t>
            </a:r>
            <a:endParaRPr lang="en-US" sz="1100" dirty="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7774"/>
            <a:ext cx="3581400" cy="3525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397660"/>
              </p:ext>
            </p:extLst>
          </p:nvPr>
        </p:nvGraphicFramePr>
        <p:xfrm>
          <a:off x="8686800" y="4805363"/>
          <a:ext cx="4876800" cy="1297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u="sng" dirty="0" smtClean="0">
                          <a:solidFill>
                            <a:schemeClr val="tx1"/>
                          </a:solidFill>
                        </a:rPr>
                        <a:t>Summary Enrollment Statistics:</a:t>
                      </a:r>
                      <a:endParaRPr lang="en-US" sz="1100" u="sng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baseline="0" dirty="0" smtClean="0">
                          <a:solidFill>
                            <a:schemeClr val="tx1"/>
                          </a:solidFill>
                        </a:rPr>
                        <a:t>One or More Online Course</a:t>
                      </a:r>
                      <a:endParaRPr lang="en-US" sz="1100" b="1" u="sng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 smtClean="0">
                          <a:solidFill>
                            <a:schemeClr val="tx1"/>
                          </a:solidFill>
                        </a:rPr>
                        <a:t>80%+</a:t>
                      </a:r>
                      <a:r>
                        <a:rPr lang="en-US" sz="1100" b="1" u="sng" baseline="0" dirty="0" smtClean="0">
                          <a:solidFill>
                            <a:schemeClr val="tx1"/>
                          </a:solidFill>
                        </a:rPr>
                        <a:t> Online Courses</a:t>
                      </a:r>
                      <a:endParaRPr lang="en-US" sz="1100" b="1" u="sng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79252">
                <a:tc>
                  <a:txBody>
                    <a:bodyPr/>
                    <a:lstStyle/>
                    <a:p>
                      <a:pPr marL="173038" lvl="0" indent="-173038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1100" kern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ourier"/>
                        </a:rPr>
                        <a:t>6.1MM students</a:t>
                      </a:r>
                    </a:p>
                    <a:p>
                      <a:pPr marL="173038" lvl="0" indent="-173038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1100" kern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ourier"/>
                        </a:rPr>
                        <a:t>2010:</a:t>
                      </a:r>
                      <a:r>
                        <a:rPr lang="en-US" sz="1100" kern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ourier"/>
                        </a:rPr>
                        <a:t>  </a:t>
                      </a:r>
                      <a:r>
                        <a:rPr lang="en-US" sz="1100" kern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ourier"/>
                        </a:rPr>
                        <a:t>31% of total enrollment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3038" lvl="0" indent="-173038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1100" kern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ourier"/>
                        </a:rPr>
                        <a:t>2.5MM students</a:t>
                      </a:r>
                    </a:p>
                    <a:p>
                      <a:pPr marL="173038" lvl="0" indent="-173038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1100" kern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ourier"/>
                        </a:rPr>
                        <a:t>2010: 12% of total enrollment</a:t>
                      </a:r>
                    </a:p>
                    <a:p>
                      <a:pPr marL="173038" lvl="0" indent="-173038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1100" kern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ourier"/>
                        </a:rPr>
                        <a:t>2020: 20% of total enrollment</a:t>
                      </a:r>
                    </a:p>
                    <a:p>
                      <a:pPr marL="173038" lvl="0" indent="-173038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1100" kern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ourier"/>
                        </a:rPr>
                        <a:t>&gt;30% of adult/graduate enrollment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35"/>
          <a:stretch/>
        </p:blipFill>
        <p:spPr bwMode="auto">
          <a:xfrm>
            <a:off x="4032502" y="1281046"/>
            <a:ext cx="4882898" cy="287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" b="50000"/>
          <a:stretch/>
        </p:blipFill>
        <p:spPr bwMode="auto">
          <a:xfrm>
            <a:off x="4050274" y="4114800"/>
            <a:ext cx="4855464" cy="29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312" b="14924"/>
          <a:stretch/>
        </p:blipFill>
        <p:spPr bwMode="auto">
          <a:xfrm>
            <a:off x="6482401" y="4397338"/>
            <a:ext cx="2432999" cy="21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296174" y="1300163"/>
            <a:ext cx="3581400" cy="35052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F606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4038600" y="1300163"/>
            <a:ext cx="4876800" cy="35052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F606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78720" y="1295401"/>
            <a:ext cx="259080" cy="29238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058400" y="4051012"/>
            <a:ext cx="259080" cy="29238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80775" y="2658706"/>
            <a:ext cx="259080" cy="29238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4797" y="4878349"/>
            <a:ext cx="259080" cy="29238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0222" y="4800600"/>
            <a:ext cx="7603658" cy="1518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prstClr val="black"/>
                </a:solidFill>
                <a:latin typeface="Arial"/>
              </a:rPr>
              <a:t>2011: $24B market.</a:t>
            </a:r>
          </a:p>
          <a:p>
            <a:pPr>
              <a:lnSpc>
                <a:spcPct val="130000"/>
              </a:lnSpc>
            </a:pPr>
            <a:endParaRPr lang="en-US" dirty="0">
              <a:solidFill>
                <a:prstClr val="black"/>
              </a:solidFill>
              <a:latin typeface="Arial"/>
            </a:endParaRPr>
          </a:p>
          <a:p>
            <a:pPr>
              <a:lnSpc>
                <a:spcPct val="130000"/>
              </a:lnSpc>
            </a:pPr>
            <a:r>
              <a:rPr lang="en-US" dirty="0">
                <a:solidFill>
                  <a:prstClr val="black"/>
                </a:solidFill>
                <a:latin typeface="Arial"/>
              </a:rPr>
              <a:t>   </a:t>
            </a:r>
          </a:p>
          <a:p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3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228600" y="304800"/>
            <a:ext cx="9144000" cy="612648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FFCC00"/>
                </a:solidFill>
                <a:latin typeface="Arial"/>
              </a:rPr>
              <a:t>Large and Growing </a:t>
            </a:r>
            <a:r>
              <a:rPr lang="en-US" sz="3600" dirty="0">
                <a:solidFill>
                  <a:srgbClr val="9A9A9A">
                    <a:lumMod val="50000"/>
                  </a:srgbClr>
                </a:solidFill>
                <a:latin typeface="Arial"/>
              </a:rPr>
              <a:t>Market Opportunity 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6245100"/>
            <a:ext cx="8153400" cy="508000"/>
          </a:xfrm>
        </p:spPr>
        <p:txBody>
          <a:bodyPr/>
          <a:lstStyle/>
          <a:p>
            <a:pPr algn="r"/>
            <a:r>
              <a:rPr lang="en-US" sz="1100" dirty="0"/>
              <a:t>Sources: </a:t>
            </a:r>
            <a:r>
              <a:rPr lang="en-US" sz="1100" dirty="0" smtClean="0"/>
              <a:t>   2010-2011 academic year public and private institution revenue U.S. NCES Digest of Education Statistics 2011</a:t>
            </a:r>
          </a:p>
          <a:p>
            <a:pPr algn="r"/>
            <a:r>
              <a:rPr lang="en-US" sz="1100" dirty="0" smtClean="0"/>
              <a:t>Online Education estimate from Eduventures Higher Education Update, 2011</a:t>
            </a:r>
          </a:p>
          <a:p>
            <a:pPr algn="r"/>
            <a:r>
              <a:rPr lang="en-US" sz="1100" dirty="0" smtClean="0"/>
              <a:t>Babson Survey Research Group, November, 2011</a:t>
            </a:r>
            <a:endParaRPr lang="en-US" sz="1100" dirty="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7774"/>
            <a:ext cx="3581400" cy="3525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741435"/>
              </p:ext>
            </p:extLst>
          </p:nvPr>
        </p:nvGraphicFramePr>
        <p:xfrm>
          <a:off x="8686800" y="4805363"/>
          <a:ext cx="4876800" cy="1297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u="sng" dirty="0" smtClean="0">
                          <a:solidFill>
                            <a:schemeClr val="tx1"/>
                          </a:solidFill>
                        </a:rPr>
                        <a:t>Summary Enrollment Statistics:</a:t>
                      </a:r>
                      <a:endParaRPr lang="en-US" sz="1100" u="sng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baseline="0" dirty="0" smtClean="0">
                          <a:solidFill>
                            <a:schemeClr val="tx1"/>
                          </a:solidFill>
                        </a:rPr>
                        <a:t>One or More Online Course</a:t>
                      </a:r>
                      <a:endParaRPr lang="en-US" sz="1100" b="1" u="sng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 smtClean="0">
                          <a:solidFill>
                            <a:schemeClr val="tx1"/>
                          </a:solidFill>
                        </a:rPr>
                        <a:t>80%+</a:t>
                      </a:r>
                      <a:r>
                        <a:rPr lang="en-US" sz="1100" b="1" u="sng" baseline="0" dirty="0" smtClean="0">
                          <a:solidFill>
                            <a:schemeClr val="tx1"/>
                          </a:solidFill>
                        </a:rPr>
                        <a:t> Online Courses</a:t>
                      </a:r>
                      <a:endParaRPr lang="en-US" sz="1100" b="1" u="sng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79252">
                <a:tc>
                  <a:txBody>
                    <a:bodyPr/>
                    <a:lstStyle/>
                    <a:p>
                      <a:pPr marL="173038" lvl="0" indent="-173038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1100" kern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ourier"/>
                        </a:rPr>
                        <a:t>6.1MM students</a:t>
                      </a:r>
                    </a:p>
                    <a:p>
                      <a:pPr marL="173038" lvl="0" indent="-173038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1100" kern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ourier"/>
                        </a:rPr>
                        <a:t>2010:</a:t>
                      </a:r>
                      <a:r>
                        <a:rPr lang="en-US" sz="1100" kern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ourier"/>
                        </a:rPr>
                        <a:t>  </a:t>
                      </a:r>
                      <a:r>
                        <a:rPr lang="en-US" sz="1100" kern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ourier"/>
                        </a:rPr>
                        <a:t>31% of total enrollment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3038" lvl="0" indent="-173038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1100" kern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ourier"/>
                        </a:rPr>
                        <a:t>2.5MM students</a:t>
                      </a:r>
                    </a:p>
                    <a:p>
                      <a:pPr marL="173038" lvl="0" indent="-173038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1100" kern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ourier"/>
                        </a:rPr>
                        <a:t>2010: 12% of total enrollment</a:t>
                      </a:r>
                    </a:p>
                    <a:p>
                      <a:pPr marL="173038" lvl="0" indent="-173038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1100" kern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ourier"/>
                        </a:rPr>
                        <a:t>2020: 20% of total enrollment</a:t>
                      </a:r>
                    </a:p>
                    <a:p>
                      <a:pPr marL="173038" lvl="0" indent="-173038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1100" kern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ourier"/>
                        </a:rPr>
                        <a:t>&gt;30% of adult/graduate enrollment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35"/>
          <a:stretch/>
        </p:blipFill>
        <p:spPr bwMode="auto">
          <a:xfrm>
            <a:off x="4032502" y="1281046"/>
            <a:ext cx="4882898" cy="287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" b="50000"/>
          <a:stretch/>
        </p:blipFill>
        <p:spPr bwMode="auto">
          <a:xfrm>
            <a:off x="4050274" y="4114800"/>
            <a:ext cx="4855464" cy="29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312" b="14924"/>
          <a:stretch/>
        </p:blipFill>
        <p:spPr bwMode="auto">
          <a:xfrm>
            <a:off x="6482401" y="4397338"/>
            <a:ext cx="2432999" cy="21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296174" y="1300163"/>
            <a:ext cx="3581400" cy="35052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F606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4038600" y="1300163"/>
            <a:ext cx="4876800" cy="35052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F606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78720" y="1295401"/>
            <a:ext cx="259080" cy="29238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52861" y="1752600"/>
            <a:ext cx="259080" cy="29238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058400" y="4051012"/>
            <a:ext cx="259080" cy="29238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80775" y="2658706"/>
            <a:ext cx="259080" cy="29238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4797" y="4878349"/>
            <a:ext cx="259080" cy="29238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0222" y="4800600"/>
            <a:ext cx="7603658" cy="1809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prstClr val="black"/>
                </a:solidFill>
                <a:latin typeface="Arial"/>
              </a:rPr>
              <a:t>2011: $24B market.</a:t>
            </a:r>
          </a:p>
          <a:p>
            <a:pPr>
              <a:lnSpc>
                <a:spcPct val="130000"/>
              </a:lnSpc>
            </a:pPr>
            <a:r>
              <a:rPr lang="en-US" dirty="0">
                <a:solidFill>
                  <a:prstClr val="black"/>
                </a:solidFill>
                <a:latin typeface="Arial"/>
              </a:rPr>
              <a:t>Total Enrollments</a:t>
            </a:r>
          </a:p>
          <a:p>
            <a:pPr>
              <a:lnSpc>
                <a:spcPct val="130000"/>
              </a:lnSpc>
            </a:pPr>
            <a:endParaRPr lang="en-US" dirty="0">
              <a:solidFill>
                <a:prstClr val="black"/>
              </a:solidFill>
              <a:latin typeface="Arial"/>
            </a:endParaRPr>
          </a:p>
          <a:p>
            <a:pPr>
              <a:lnSpc>
                <a:spcPct val="130000"/>
              </a:lnSpc>
            </a:pPr>
            <a:r>
              <a:rPr lang="en-US" dirty="0">
                <a:solidFill>
                  <a:prstClr val="black"/>
                </a:solidFill>
                <a:latin typeface="Arial"/>
              </a:rPr>
              <a:t>   </a:t>
            </a:r>
          </a:p>
          <a:p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4797" y="5236220"/>
            <a:ext cx="259080" cy="29238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3162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228600" y="304800"/>
            <a:ext cx="9144000" cy="612648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FFCC00"/>
                </a:solidFill>
                <a:latin typeface="Arial"/>
              </a:rPr>
              <a:t>Large and Growing </a:t>
            </a:r>
            <a:r>
              <a:rPr lang="en-US" sz="3600" dirty="0">
                <a:solidFill>
                  <a:srgbClr val="9A9A9A">
                    <a:lumMod val="50000"/>
                  </a:srgbClr>
                </a:solidFill>
                <a:latin typeface="Arial"/>
              </a:rPr>
              <a:t>Market Opportunity 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6245100"/>
            <a:ext cx="8153400" cy="508000"/>
          </a:xfrm>
        </p:spPr>
        <p:txBody>
          <a:bodyPr/>
          <a:lstStyle/>
          <a:p>
            <a:pPr algn="r"/>
            <a:r>
              <a:rPr lang="en-US" sz="1100" dirty="0"/>
              <a:t>Sources: </a:t>
            </a:r>
            <a:r>
              <a:rPr lang="en-US" sz="1100" dirty="0" smtClean="0"/>
              <a:t>   2010-2011 academic year public and private institution revenue U.S. NCES Digest of Education Statistics 2011</a:t>
            </a:r>
          </a:p>
          <a:p>
            <a:pPr algn="r"/>
            <a:r>
              <a:rPr lang="en-US" sz="1100" dirty="0" smtClean="0"/>
              <a:t>Online Education estimate from Eduventures Higher Education Update, 2011</a:t>
            </a:r>
          </a:p>
          <a:p>
            <a:pPr algn="r"/>
            <a:r>
              <a:rPr lang="en-US" sz="1100" dirty="0" smtClean="0"/>
              <a:t>Babson Survey Research Group, November, 2011</a:t>
            </a:r>
            <a:endParaRPr lang="en-US" sz="1100" dirty="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7774"/>
            <a:ext cx="3581400" cy="3525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911930"/>
              </p:ext>
            </p:extLst>
          </p:nvPr>
        </p:nvGraphicFramePr>
        <p:xfrm>
          <a:off x="9601200" y="4805363"/>
          <a:ext cx="4876800" cy="1297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u="sng" dirty="0" smtClean="0">
                          <a:solidFill>
                            <a:schemeClr val="tx1"/>
                          </a:solidFill>
                        </a:rPr>
                        <a:t>Summary Enrollment Statistics:</a:t>
                      </a:r>
                      <a:endParaRPr lang="en-US" sz="1100" u="sng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baseline="0" dirty="0" smtClean="0">
                          <a:solidFill>
                            <a:schemeClr val="tx1"/>
                          </a:solidFill>
                        </a:rPr>
                        <a:t>One or More Online Course</a:t>
                      </a:r>
                      <a:endParaRPr lang="en-US" sz="1100" b="1" u="sng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 smtClean="0">
                          <a:solidFill>
                            <a:schemeClr val="tx1"/>
                          </a:solidFill>
                        </a:rPr>
                        <a:t>80%+</a:t>
                      </a:r>
                      <a:r>
                        <a:rPr lang="en-US" sz="1100" b="1" u="sng" baseline="0" dirty="0" smtClean="0">
                          <a:solidFill>
                            <a:schemeClr val="tx1"/>
                          </a:solidFill>
                        </a:rPr>
                        <a:t> Online Courses</a:t>
                      </a:r>
                      <a:endParaRPr lang="en-US" sz="1100" b="1" u="sng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79252">
                <a:tc>
                  <a:txBody>
                    <a:bodyPr/>
                    <a:lstStyle/>
                    <a:p>
                      <a:pPr marL="173038" lvl="0" indent="-173038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1100" kern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ourier"/>
                        </a:rPr>
                        <a:t>6.1MM students</a:t>
                      </a:r>
                    </a:p>
                    <a:p>
                      <a:pPr marL="173038" lvl="0" indent="-173038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1100" kern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ourier"/>
                        </a:rPr>
                        <a:t>2010:</a:t>
                      </a:r>
                      <a:r>
                        <a:rPr lang="en-US" sz="1100" kern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ourier"/>
                        </a:rPr>
                        <a:t>  </a:t>
                      </a:r>
                      <a:r>
                        <a:rPr lang="en-US" sz="1100" kern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ourier"/>
                        </a:rPr>
                        <a:t>31% of total enrollment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3038" lvl="0" indent="-173038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1100" kern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ourier"/>
                        </a:rPr>
                        <a:t>2.5MM students</a:t>
                      </a:r>
                    </a:p>
                    <a:p>
                      <a:pPr marL="173038" lvl="0" indent="-173038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1100" kern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ourier"/>
                        </a:rPr>
                        <a:t>2010: 12% of total enrollment</a:t>
                      </a:r>
                    </a:p>
                    <a:p>
                      <a:pPr marL="173038" lvl="0" indent="-173038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1100" kern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ourier"/>
                        </a:rPr>
                        <a:t>2020: 20% of total enrollment</a:t>
                      </a:r>
                    </a:p>
                    <a:p>
                      <a:pPr marL="173038" lvl="0" indent="-173038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1100" kern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ourier"/>
                        </a:rPr>
                        <a:t>&gt;30% of adult/graduate enrollment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35"/>
          <a:stretch/>
        </p:blipFill>
        <p:spPr bwMode="auto">
          <a:xfrm>
            <a:off x="4032502" y="1281046"/>
            <a:ext cx="4882898" cy="287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" b="50000"/>
          <a:stretch/>
        </p:blipFill>
        <p:spPr bwMode="auto">
          <a:xfrm>
            <a:off x="4050274" y="4114800"/>
            <a:ext cx="4855464" cy="29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312" b="14924"/>
          <a:stretch/>
        </p:blipFill>
        <p:spPr bwMode="auto">
          <a:xfrm>
            <a:off x="6482401" y="4397338"/>
            <a:ext cx="2432999" cy="21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296174" y="1300163"/>
            <a:ext cx="3581400" cy="35052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F606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4038600" y="1300163"/>
            <a:ext cx="4876800" cy="35052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F606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78720" y="1295401"/>
            <a:ext cx="259080" cy="29238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52861" y="1752600"/>
            <a:ext cx="259080" cy="29238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22920" y="2063399"/>
            <a:ext cx="259080" cy="29238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058400" y="4051012"/>
            <a:ext cx="259080" cy="29238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80775" y="2658706"/>
            <a:ext cx="259080" cy="29238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4797" y="4878349"/>
            <a:ext cx="259080" cy="29238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0222" y="4800600"/>
            <a:ext cx="760365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prstClr val="black"/>
                </a:solidFill>
                <a:latin typeface="Arial"/>
              </a:rPr>
              <a:t>2011: $24B market.</a:t>
            </a:r>
          </a:p>
          <a:p>
            <a:pPr>
              <a:lnSpc>
                <a:spcPct val="130000"/>
              </a:lnSpc>
            </a:pPr>
            <a:r>
              <a:rPr lang="en-US" dirty="0">
                <a:solidFill>
                  <a:prstClr val="black"/>
                </a:solidFill>
                <a:latin typeface="Arial"/>
              </a:rPr>
              <a:t>Total Enrollments</a:t>
            </a:r>
          </a:p>
          <a:p>
            <a:pPr>
              <a:lnSpc>
                <a:spcPct val="130000"/>
              </a:lnSpc>
            </a:pPr>
            <a:r>
              <a:rPr lang="en-US" dirty="0">
                <a:solidFill>
                  <a:prstClr val="black"/>
                </a:solidFill>
                <a:latin typeface="Arial"/>
              </a:rPr>
              <a:t># Students in &gt;1 Online Course</a:t>
            </a:r>
          </a:p>
          <a:p>
            <a:pPr>
              <a:lnSpc>
                <a:spcPct val="130000"/>
              </a:lnSpc>
            </a:pPr>
            <a:endParaRPr lang="en-US" dirty="0">
              <a:solidFill>
                <a:prstClr val="black"/>
              </a:solidFill>
              <a:latin typeface="Arial"/>
            </a:endParaRPr>
          </a:p>
          <a:p>
            <a:pPr>
              <a:lnSpc>
                <a:spcPct val="130000"/>
              </a:lnSpc>
            </a:pPr>
            <a:r>
              <a:rPr lang="en-US" dirty="0">
                <a:solidFill>
                  <a:prstClr val="black"/>
                </a:solidFill>
                <a:latin typeface="Arial"/>
              </a:rPr>
              <a:t>   </a:t>
            </a:r>
          </a:p>
          <a:p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4797" y="5236220"/>
            <a:ext cx="259080" cy="29238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4797" y="5617220"/>
            <a:ext cx="259080" cy="29238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5181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228600" y="304800"/>
            <a:ext cx="9144000" cy="612648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FFCC00"/>
                </a:solidFill>
                <a:latin typeface="Arial"/>
              </a:rPr>
              <a:t>Large and Growing </a:t>
            </a:r>
            <a:r>
              <a:rPr lang="en-US" sz="3600" dirty="0">
                <a:solidFill>
                  <a:srgbClr val="9A9A9A">
                    <a:lumMod val="50000"/>
                  </a:srgbClr>
                </a:solidFill>
                <a:latin typeface="Arial"/>
              </a:rPr>
              <a:t>Market Opportunity 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6245100"/>
            <a:ext cx="8153400" cy="508000"/>
          </a:xfrm>
        </p:spPr>
        <p:txBody>
          <a:bodyPr/>
          <a:lstStyle/>
          <a:p>
            <a:pPr algn="r"/>
            <a:endParaRPr lang="en-US" sz="1100" dirty="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7774"/>
            <a:ext cx="3581400" cy="3525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35"/>
          <a:stretch/>
        </p:blipFill>
        <p:spPr bwMode="auto">
          <a:xfrm>
            <a:off x="4032502" y="1281046"/>
            <a:ext cx="4882898" cy="287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" b="50000"/>
          <a:stretch/>
        </p:blipFill>
        <p:spPr bwMode="auto">
          <a:xfrm>
            <a:off x="4050274" y="4114800"/>
            <a:ext cx="4855464" cy="29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312" b="14924"/>
          <a:stretch/>
        </p:blipFill>
        <p:spPr bwMode="auto">
          <a:xfrm>
            <a:off x="6482401" y="4397338"/>
            <a:ext cx="2432999" cy="21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296174" y="1300163"/>
            <a:ext cx="3581400" cy="35052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F606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4038600" y="1300163"/>
            <a:ext cx="4876800" cy="35052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F606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78720" y="1295401"/>
            <a:ext cx="259080" cy="29238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52861" y="1752600"/>
            <a:ext cx="259080" cy="29238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22920" y="2063399"/>
            <a:ext cx="259080" cy="29238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22920" y="3200400"/>
            <a:ext cx="259080" cy="29238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058400" y="4051012"/>
            <a:ext cx="259080" cy="29238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80775" y="2658706"/>
            <a:ext cx="259080" cy="29238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4797" y="4878349"/>
            <a:ext cx="259080" cy="29238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0222" y="4800600"/>
            <a:ext cx="4144178" cy="2529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prstClr val="black"/>
                </a:solidFill>
                <a:latin typeface="Arial"/>
              </a:rPr>
              <a:t>2011: $24B market.</a:t>
            </a:r>
          </a:p>
          <a:p>
            <a:pPr>
              <a:lnSpc>
                <a:spcPct val="130000"/>
              </a:lnSpc>
            </a:pPr>
            <a:r>
              <a:rPr lang="en-US" dirty="0">
                <a:solidFill>
                  <a:prstClr val="black"/>
                </a:solidFill>
                <a:latin typeface="Arial"/>
              </a:rPr>
              <a:t>Total Enrollments</a:t>
            </a:r>
          </a:p>
          <a:p>
            <a:pPr>
              <a:lnSpc>
                <a:spcPct val="130000"/>
              </a:lnSpc>
            </a:pPr>
            <a:r>
              <a:rPr lang="en-US" dirty="0">
                <a:solidFill>
                  <a:prstClr val="black"/>
                </a:solidFill>
                <a:latin typeface="Arial"/>
              </a:rPr>
              <a:t># Students in &gt;1 Online Course</a:t>
            </a:r>
          </a:p>
          <a:p>
            <a:pPr>
              <a:lnSpc>
                <a:spcPct val="130000"/>
              </a:lnSpc>
            </a:pPr>
            <a:r>
              <a:rPr lang="en-US" dirty="0">
                <a:solidFill>
                  <a:prstClr val="black"/>
                </a:solidFill>
                <a:latin typeface="Arial"/>
              </a:rPr>
              <a:t># Students in &gt;80% Online Courses</a:t>
            </a:r>
          </a:p>
          <a:p>
            <a:pPr>
              <a:lnSpc>
                <a:spcPct val="130000"/>
              </a:lnSpc>
            </a:pPr>
            <a:endParaRPr lang="en-US" dirty="0">
              <a:solidFill>
                <a:prstClr val="black"/>
              </a:solidFill>
              <a:latin typeface="Arial"/>
            </a:endParaRPr>
          </a:p>
          <a:p>
            <a:pPr>
              <a:lnSpc>
                <a:spcPct val="130000"/>
              </a:lnSpc>
            </a:pPr>
            <a:r>
              <a:rPr lang="en-US" dirty="0">
                <a:solidFill>
                  <a:prstClr val="black"/>
                </a:solidFill>
                <a:latin typeface="Arial"/>
              </a:rPr>
              <a:t>   </a:t>
            </a:r>
          </a:p>
          <a:p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4797" y="5236220"/>
            <a:ext cx="259080" cy="29238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4797" y="5617220"/>
            <a:ext cx="259080" cy="29238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4797" y="5987457"/>
            <a:ext cx="259080" cy="29238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78942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6274"/>
            <a:ext cx="9144000" cy="4651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Shado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6079"/>
            <a:ext cx="9143391" cy="73756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867400" y="0"/>
            <a:ext cx="3276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-1138" y="304800"/>
            <a:ext cx="9145137" cy="17827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0" tIns="0" rIns="0" bIns="0" rtlCol="0">
            <a:noAutofit/>
          </a:bodyPr>
          <a:lstStyle/>
          <a:p>
            <a:pPr lvl="8"/>
            <a:endParaRPr lang="en-US" sz="14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-76200"/>
            <a:ext cx="9144000" cy="19812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000" b="1" dirty="0">
              <a:solidFill>
                <a:srgbClr val="FFCC00"/>
              </a:solidFill>
              <a:latin typeface="Arial"/>
            </a:endParaRPr>
          </a:p>
          <a:p>
            <a:r>
              <a:rPr lang="en-US" sz="3000" b="1" dirty="0">
                <a:solidFill>
                  <a:srgbClr val="FFFFFF"/>
                </a:solidFill>
                <a:latin typeface="Arial"/>
              </a:rPr>
              <a:t>By 2020 6.5 Million Students </a:t>
            </a:r>
          </a:p>
          <a:p>
            <a:r>
              <a:rPr lang="en-US" sz="3000" dirty="0">
                <a:solidFill>
                  <a:srgbClr val="FFCC00"/>
                </a:solidFill>
                <a:latin typeface="Arial"/>
              </a:rPr>
              <a:t>will be enrolled in </a:t>
            </a:r>
            <a:r>
              <a:rPr lang="en-US" sz="3000" b="1" i="1" dirty="0">
                <a:solidFill>
                  <a:srgbClr val="FFCC00"/>
                </a:solidFill>
                <a:latin typeface="Arial"/>
              </a:rPr>
              <a:t>Fully-Online Programs                                                                      </a:t>
            </a:r>
            <a:r>
              <a:rPr lang="en-US" sz="3000" b="1" dirty="0">
                <a:solidFill>
                  <a:srgbClr val="FFFFFF"/>
                </a:solidFill>
                <a:latin typeface="Arial"/>
              </a:rPr>
              <a:t>generating $150B</a:t>
            </a:r>
            <a:r>
              <a:rPr lang="en-US" sz="30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000" dirty="0">
                <a:solidFill>
                  <a:srgbClr val="FFCC00"/>
                </a:solidFill>
                <a:latin typeface="Arial"/>
              </a:rPr>
              <a:t>in student tuition revenue</a:t>
            </a:r>
            <a:endParaRPr lang="en-US" sz="3000" dirty="0">
              <a:solidFill>
                <a:srgbClr val="FFCC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558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4_Office Theme">
  <a:themeElements>
    <a:clrScheme name="Custom 9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EEB111"/>
      </a:accent1>
      <a:accent2>
        <a:srgbClr val="000000"/>
      </a:accent2>
      <a:accent3>
        <a:srgbClr val="F3C959"/>
      </a:accent3>
      <a:accent4>
        <a:srgbClr val="4D4D4D"/>
      </a:accent4>
      <a:accent5>
        <a:srgbClr val="F8E0A0"/>
      </a:accent5>
      <a:accent6>
        <a:srgbClr val="9A9A9A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1104</Words>
  <Application>Microsoft Macintosh PowerPoint</Application>
  <PresentationFormat>On-screen Show (4:3)</PresentationFormat>
  <Paragraphs>272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4_Office Theme</vt:lpstr>
      <vt:lpstr>Expanding High Quality Online Programs with Low Cost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Drivers                                                         of Online Growth</vt:lpstr>
      <vt:lpstr>Adapting for                                                    Online Growth</vt:lpstr>
      <vt:lpstr>PowerPoint Presentation</vt:lpstr>
      <vt:lpstr>PowerPoint Presentation</vt:lpstr>
      <vt:lpstr>PowerPoint Presentation</vt:lpstr>
      <vt:lpstr>Key Capabilities for Online Growth </vt:lpstr>
      <vt:lpstr>Key Capabilities for Online Growth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Blackboard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Expanding High Quality Online Programs with Low Cost</dc:title>
  <dc:creator>Megan Stohner</dc:creator>
  <cp:lastModifiedBy>Megan Stohner</cp:lastModifiedBy>
  <cp:revision>1</cp:revision>
  <dcterms:created xsi:type="dcterms:W3CDTF">2013-04-10T18:45:31Z</dcterms:created>
  <dcterms:modified xsi:type="dcterms:W3CDTF">2013-04-10T18:48:36Z</dcterms:modified>
</cp:coreProperties>
</file>