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4761"/>
  </p:normalViewPr>
  <p:slideViewPr>
    <p:cSldViewPr snapToGrid="0" snapToObjects="1">
      <p:cViewPr varScale="1">
        <p:scale>
          <a:sx n="89" d="100"/>
          <a:sy n="89" d="100"/>
        </p:scale>
        <p:origin x="192" y="4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AF9521-6F5B-FD4E-9605-6651328EEC8D}"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38867602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F9521-6F5B-FD4E-9605-6651328EEC8D}"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181858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F9521-6F5B-FD4E-9605-6651328EEC8D}"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405166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AF9521-6F5B-FD4E-9605-6651328EEC8D}"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41996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CAF9521-6F5B-FD4E-9605-6651328EEC8D}"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36165001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AF9521-6F5B-FD4E-9605-6651328EEC8D}" type="datetimeFigureOut">
              <a:rPr lang="en-US" smtClean="0"/>
              <a:t>6/17/20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245174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CAF9521-6F5B-FD4E-9605-6651328EEC8D}"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6C63B-8E0F-4A42-B86F-2644B9A99ED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634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AF9521-6F5B-FD4E-9605-6651328EEC8D}" type="datetimeFigureOut">
              <a:rPr lang="en-US" smtClean="0"/>
              <a:t>6/17/20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394867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F9521-6F5B-FD4E-9605-6651328EEC8D}" type="datetimeFigureOut">
              <a:rPr lang="en-US" smtClean="0"/>
              <a:t>6/17/20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127141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CAF9521-6F5B-FD4E-9605-6651328EEC8D}" type="datetimeFigureOut">
              <a:rPr lang="en-US" smtClean="0"/>
              <a:t>6/17/20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235614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CAF9521-6F5B-FD4E-9605-6651328EEC8D}" type="datetimeFigureOut">
              <a:rPr lang="en-US" smtClean="0"/>
              <a:t>6/17/20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806C63B-8E0F-4A42-B86F-2644B9A99EDD}" type="slidenum">
              <a:rPr lang="en-US" smtClean="0"/>
              <a:t>‹#›</a:t>
            </a:fld>
            <a:endParaRPr lang="en-US"/>
          </a:p>
        </p:txBody>
      </p:sp>
    </p:spTree>
    <p:extLst>
      <p:ext uri="{BB962C8B-B14F-4D97-AF65-F5344CB8AC3E}">
        <p14:creationId xmlns:p14="http://schemas.microsoft.com/office/powerpoint/2010/main" val="24780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CAF9521-6F5B-FD4E-9605-6651328EEC8D}" type="datetimeFigureOut">
              <a:rPr lang="en-US" smtClean="0"/>
              <a:t>6/17/20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806C63B-8E0F-4A42-B86F-2644B9A99EDD}" type="slidenum">
              <a:rPr lang="en-US" smtClean="0"/>
              <a:t>‹#›</a:t>
            </a:fld>
            <a:endParaRPr lang="en-US"/>
          </a:p>
        </p:txBody>
      </p:sp>
      <p:pic>
        <p:nvPicPr>
          <p:cNvPr id="7" name="Picture 6" descr="A black sign with white text&#10;&#10;Description automatically generated">
            <a:extLst>
              <a:ext uri="{FF2B5EF4-FFF2-40B4-BE49-F238E27FC236}">
                <a16:creationId xmlns:a16="http://schemas.microsoft.com/office/drawing/2014/main" id="{D8473C62-B297-534D-AC1C-3D955F00F03D}"/>
              </a:ext>
            </a:extLst>
          </p:cNvPr>
          <p:cNvPicPr>
            <a:picLocks noChangeAspect="1"/>
          </p:cNvPicPr>
          <p:nvPr userDrawn="1"/>
        </p:nvPicPr>
        <p:blipFill>
          <a:blip r:embed="rId13">
            <a:alphaModFix amt="10000"/>
            <a:extLst>
              <a:ext uri="{28A0092B-C50C-407E-A947-70E740481C1C}">
                <a14:useLocalDpi xmlns:a14="http://schemas.microsoft.com/office/drawing/2010/main" val="0"/>
              </a:ext>
            </a:extLst>
          </a:blip>
          <a:stretch>
            <a:fillRect/>
          </a:stretch>
        </p:blipFill>
        <p:spPr>
          <a:xfrm>
            <a:off x="1600200" y="-1057847"/>
            <a:ext cx="8973694" cy="8973694"/>
          </a:xfrm>
          <a:prstGeom prst="rect">
            <a:avLst/>
          </a:prstGeom>
          <a:noFill/>
        </p:spPr>
      </p:pic>
    </p:spTree>
    <p:extLst>
      <p:ext uri="{BB962C8B-B14F-4D97-AF65-F5344CB8AC3E}">
        <p14:creationId xmlns:p14="http://schemas.microsoft.com/office/powerpoint/2010/main" val="21495744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o.blackboard.com/virtual-teaching-academ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9F0424-8886-C34B-874C-6D4FFBE345CE}"/>
              </a:ext>
            </a:extLst>
          </p:cNvPr>
          <p:cNvSpPr/>
          <p:nvPr/>
        </p:nvSpPr>
        <p:spPr>
          <a:xfrm>
            <a:off x="1562100" y="1574372"/>
            <a:ext cx="8989786" cy="2718656"/>
          </a:xfrm>
          <a:prstGeom prst="rect">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B9F6-F3F9-9A4D-AF3D-67C8C7A4A11F}"/>
              </a:ext>
            </a:extLst>
          </p:cNvPr>
          <p:cNvSpPr>
            <a:spLocks noGrp="1"/>
          </p:cNvSpPr>
          <p:nvPr>
            <p:ph type="ctrTitle"/>
          </p:nvPr>
        </p:nvSpPr>
        <p:spPr>
          <a:xfrm>
            <a:off x="4019216" y="1687284"/>
            <a:ext cx="6364037" cy="2492829"/>
          </a:xfrm>
          <a:ln>
            <a:noFill/>
          </a:ln>
        </p:spPr>
        <p:txBody>
          <a:bodyPr>
            <a:normAutofit fontScale="90000"/>
          </a:bodyPr>
          <a:lstStyle/>
          <a:p>
            <a:pPr algn="l"/>
            <a:r>
              <a:rPr lang="en-US" dirty="0"/>
              <a:t>Welcome to the </a:t>
            </a:r>
            <a:br>
              <a:rPr lang="en-US" dirty="0"/>
            </a:br>
            <a:r>
              <a:rPr lang="en-US" b="1" dirty="0"/>
              <a:t>alliance for </a:t>
            </a:r>
            <a:br>
              <a:rPr lang="en-US" b="1" dirty="0"/>
            </a:br>
            <a:r>
              <a:rPr lang="en-US" b="1" dirty="0"/>
              <a:t>virtual learning’s </a:t>
            </a:r>
            <a:br>
              <a:rPr lang="en-US" b="1" dirty="0"/>
            </a:br>
            <a:r>
              <a:rPr lang="en-US" dirty="0"/>
              <a:t>webinar #2</a:t>
            </a:r>
          </a:p>
        </p:txBody>
      </p:sp>
      <p:sp>
        <p:nvSpPr>
          <p:cNvPr id="4" name="TextBox 3">
            <a:extLst>
              <a:ext uri="{FF2B5EF4-FFF2-40B4-BE49-F238E27FC236}">
                <a16:creationId xmlns:a16="http://schemas.microsoft.com/office/drawing/2014/main" id="{253A143D-C553-B94F-913E-FB1387927F7D}"/>
              </a:ext>
            </a:extLst>
          </p:cNvPr>
          <p:cNvSpPr txBox="1"/>
          <p:nvPr/>
        </p:nvSpPr>
        <p:spPr>
          <a:xfrm>
            <a:off x="2162629" y="4819650"/>
            <a:ext cx="7667171" cy="461665"/>
          </a:xfrm>
          <a:prstGeom prst="rect">
            <a:avLst/>
          </a:prstGeom>
          <a:noFill/>
        </p:spPr>
        <p:txBody>
          <a:bodyPr wrap="square" rtlCol="0">
            <a:spAutoFit/>
          </a:bodyPr>
          <a:lstStyle/>
          <a:p>
            <a:pPr algn="ctr"/>
            <a:r>
              <a:rPr lang="en-US" sz="2400" dirty="0"/>
              <a:t>Brought to you by</a:t>
            </a:r>
          </a:p>
        </p:txBody>
      </p:sp>
      <p:pic>
        <p:nvPicPr>
          <p:cNvPr id="5" name="Picture 4" descr="A close up of a sign&#10;&#10;Description automatically generated">
            <a:extLst>
              <a:ext uri="{FF2B5EF4-FFF2-40B4-BE49-F238E27FC236}">
                <a16:creationId xmlns:a16="http://schemas.microsoft.com/office/drawing/2014/main" id="{8C6C4149-388B-5C40-B47C-AA8E421B8747}"/>
              </a:ext>
            </a:extLst>
          </p:cNvPr>
          <p:cNvPicPr>
            <a:picLocks noChangeAspect="1"/>
          </p:cNvPicPr>
          <p:nvPr/>
        </p:nvPicPr>
        <p:blipFill>
          <a:blip r:embed="rId2"/>
          <a:stretch>
            <a:fillRect/>
          </a:stretch>
        </p:blipFill>
        <p:spPr>
          <a:xfrm>
            <a:off x="3833586" y="5281315"/>
            <a:ext cx="4620363" cy="650013"/>
          </a:xfrm>
          <a:prstGeom prst="rect">
            <a:avLst/>
          </a:prstGeom>
        </p:spPr>
      </p:pic>
      <p:pic>
        <p:nvPicPr>
          <p:cNvPr id="8" name="Picture 7" descr="A close up of a sign&#10;&#10;Description automatically generated">
            <a:extLst>
              <a:ext uri="{FF2B5EF4-FFF2-40B4-BE49-F238E27FC236}">
                <a16:creationId xmlns:a16="http://schemas.microsoft.com/office/drawing/2014/main" id="{E663C2FB-02DD-8C4D-A7A8-4299BAC8C3D1}"/>
              </a:ext>
            </a:extLst>
          </p:cNvPr>
          <p:cNvPicPr>
            <a:picLocks noChangeAspect="1"/>
          </p:cNvPicPr>
          <p:nvPr/>
        </p:nvPicPr>
        <p:blipFill>
          <a:blip r:embed="rId3"/>
          <a:stretch>
            <a:fillRect/>
          </a:stretch>
        </p:blipFill>
        <p:spPr>
          <a:xfrm>
            <a:off x="1904809" y="1744146"/>
            <a:ext cx="2379103" cy="2379103"/>
          </a:xfrm>
          <a:prstGeom prst="rect">
            <a:avLst/>
          </a:prstGeom>
        </p:spPr>
      </p:pic>
    </p:spTree>
    <p:extLst>
      <p:ext uri="{BB962C8B-B14F-4D97-AF65-F5344CB8AC3E}">
        <p14:creationId xmlns:p14="http://schemas.microsoft.com/office/powerpoint/2010/main" val="323565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7FF-24AD-7246-A309-6AFC6B22EFAF}"/>
              </a:ext>
            </a:extLst>
          </p:cNvPr>
          <p:cNvSpPr>
            <a:spLocks noGrp="1"/>
          </p:cNvSpPr>
          <p:nvPr>
            <p:ph type="title"/>
          </p:nvPr>
        </p:nvSpPr>
        <p:spPr>
          <a:xfrm>
            <a:off x="2231136" y="535201"/>
            <a:ext cx="7729728" cy="1188720"/>
          </a:xfrm>
        </p:spPr>
        <p:txBody>
          <a:bodyPr/>
          <a:lstStyle/>
          <a:p>
            <a:r>
              <a:rPr lang="en-US" b="1" dirty="0"/>
              <a:t>3 big ideas for online learning – Lisa </a:t>
            </a:r>
            <a:r>
              <a:rPr lang="en-US" b="1" dirty="0" err="1"/>
              <a:t>dawley</a:t>
            </a:r>
            <a:endParaRPr lang="en-US" b="1" dirty="0"/>
          </a:p>
        </p:txBody>
      </p:sp>
      <p:sp>
        <p:nvSpPr>
          <p:cNvPr id="3" name="Content Placeholder 2">
            <a:extLst>
              <a:ext uri="{FF2B5EF4-FFF2-40B4-BE49-F238E27FC236}">
                <a16:creationId xmlns:a16="http://schemas.microsoft.com/office/drawing/2014/main" id="{11DAD5F9-51C3-BE48-9ACD-568376B69D70}"/>
              </a:ext>
            </a:extLst>
          </p:cNvPr>
          <p:cNvSpPr>
            <a:spLocks noGrp="1"/>
          </p:cNvSpPr>
          <p:nvPr>
            <p:ph idx="1"/>
          </p:nvPr>
        </p:nvSpPr>
        <p:spPr>
          <a:xfrm>
            <a:off x="554182" y="2064327"/>
            <a:ext cx="11125200" cy="4572000"/>
          </a:xfrm>
        </p:spPr>
        <p:txBody>
          <a:bodyPr>
            <a:normAutofit fontScale="77500" lnSpcReduction="20000"/>
          </a:bodyPr>
          <a:lstStyle/>
          <a:p>
            <a:pPr marL="342900" indent="-342900">
              <a:buFont typeface="+mj-lt"/>
              <a:buAutoNum type="arabicPeriod"/>
            </a:pPr>
            <a:r>
              <a:rPr lang="en-US" sz="2600" b="1" dirty="0"/>
              <a:t>Online Teaching is Developmental</a:t>
            </a:r>
            <a:r>
              <a:rPr lang="en-US" sz="2600" dirty="0"/>
              <a:t> </a:t>
            </a:r>
          </a:p>
          <a:p>
            <a:pPr lvl="1"/>
            <a:r>
              <a:rPr lang="en-US" sz="2400" dirty="0"/>
              <a:t>Professional development needs change based on years of experience</a:t>
            </a:r>
          </a:p>
          <a:p>
            <a:pPr lvl="1"/>
            <a:r>
              <a:rPr lang="en-US" sz="2400" dirty="0"/>
              <a:t>Develop a PD plan for years 1-3</a:t>
            </a:r>
          </a:p>
          <a:p>
            <a:pPr lvl="1"/>
            <a:r>
              <a:rPr lang="en-US" sz="2400" dirty="0"/>
              <a:t>Base on NSQ Online Teaching Standards</a:t>
            </a:r>
          </a:p>
          <a:p>
            <a:pPr lvl="1"/>
            <a:r>
              <a:rPr lang="en-US" sz="2400" dirty="0"/>
              <a:t>Encourage self-assessment and reflection</a:t>
            </a:r>
          </a:p>
          <a:p>
            <a:pPr marL="342900" indent="-342900">
              <a:buFont typeface="+mj-lt"/>
              <a:buAutoNum type="arabicPeriod"/>
            </a:pPr>
            <a:r>
              <a:rPr lang="en-US" sz="2600" b="1" dirty="0"/>
              <a:t>Distinguish Between Online Teaching and Online Curriculum Design</a:t>
            </a:r>
            <a:endParaRPr lang="en-US" sz="2600" dirty="0"/>
          </a:p>
          <a:p>
            <a:pPr lvl="1"/>
            <a:r>
              <a:rPr lang="en-US" sz="2400" dirty="0"/>
              <a:t>Teachers focus mainly on facilitation and possible supplemental design</a:t>
            </a:r>
          </a:p>
          <a:p>
            <a:pPr lvl="1"/>
            <a:r>
              <a:rPr lang="en-US" sz="2400" dirty="0"/>
              <a:t>Overall curriculum strategy should be coordinated by the district</a:t>
            </a:r>
          </a:p>
          <a:p>
            <a:pPr marL="342900" indent="-342900">
              <a:buFont typeface="+mj-lt"/>
              <a:buAutoNum type="arabicPeriod"/>
            </a:pPr>
            <a:r>
              <a:rPr lang="en-US" sz="2600" b="1" dirty="0"/>
              <a:t>Supporting Student Engagement and Social-Emotional Learning</a:t>
            </a:r>
            <a:endParaRPr lang="en-US" sz="2600" dirty="0"/>
          </a:p>
          <a:p>
            <a:pPr lvl="1"/>
            <a:r>
              <a:rPr lang="en-US" sz="2400" dirty="0"/>
              <a:t>Engagement is created through choice and authentic learning that allows students to create and build</a:t>
            </a:r>
          </a:p>
          <a:p>
            <a:pPr lvl="1"/>
            <a:r>
              <a:rPr lang="en-US" sz="2400" dirty="0"/>
              <a:t>Peer-based pedagogy and a blend of synchronous/asynchronous can support engagement and SEL needs</a:t>
            </a:r>
          </a:p>
          <a:p>
            <a:pPr lvl="1"/>
            <a:r>
              <a:rPr lang="en-US" sz="2400" dirty="0"/>
              <a:t>Must have an LMS (content storage), email and webinar technology, at a minimum</a:t>
            </a:r>
          </a:p>
          <a:p>
            <a:endParaRPr lang="en-US" dirty="0"/>
          </a:p>
        </p:txBody>
      </p:sp>
    </p:spTree>
    <p:extLst>
      <p:ext uri="{BB962C8B-B14F-4D97-AF65-F5344CB8AC3E}">
        <p14:creationId xmlns:p14="http://schemas.microsoft.com/office/powerpoint/2010/main" val="155958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7FF-24AD-7246-A309-6AFC6B22EFAF}"/>
              </a:ext>
            </a:extLst>
          </p:cNvPr>
          <p:cNvSpPr>
            <a:spLocks noGrp="1"/>
          </p:cNvSpPr>
          <p:nvPr>
            <p:ph type="title"/>
          </p:nvPr>
        </p:nvSpPr>
        <p:spPr/>
        <p:txBody>
          <a:bodyPr/>
          <a:lstStyle/>
          <a:p>
            <a:r>
              <a:rPr lang="en-US" b="1" dirty="0"/>
              <a:t>3 big ideas for online learning – dan </a:t>
            </a:r>
            <a:r>
              <a:rPr lang="en-US" b="1" dirty="0" err="1"/>
              <a:t>gohl</a:t>
            </a:r>
            <a:endParaRPr lang="en-US" b="1" dirty="0"/>
          </a:p>
        </p:txBody>
      </p:sp>
      <p:sp>
        <p:nvSpPr>
          <p:cNvPr id="3" name="Content Placeholder 2">
            <a:extLst>
              <a:ext uri="{FF2B5EF4-FFF2-40B4-BE49-F238E27FC236}">
                <a16:creationId xmlns:a16="http://schemas.microsoft.com/office/drawing/2014/main" id="{11DAD5F9-51C3-BE48-9ACD-568376B69D70}"/>
              </a:ext>
            </a:extLst>
          </p:cNvPr>
          <p:cNvSpPr>
            <a:spLocks noGrp="1"/>
          </p:cNvSpPr>
          <p:nvPr>
            <p:ph idx="1"/>
          </p:nvPr>
        </p:nvSpPr>
        <p:spPr>
          <a:xfrm>
            <a:off x="614363" y="2638044"/>
            <a:ext cx="11058525" cy="3619881"/>
          </a:xfrm>
        </p:spPr>
        <p:txBody>
          <a:bodyPr>
            <a:normAutofit fontScale="85000" lnSpcReduction="20000"/>
          </a:bodyPr>
          <a:lstStyle/>
          <a:p>
            <a:pPr marL="342900" indent="-342900">
              <a:buFont typeface="+mj-lt"/>
              <a:buAutoNum type="arabicPeriod"/>
            </a:pPr>
            <a:r>
              <a:rPr lang="en-US" sz="1900" b="1" dirty="0"/>
              <a:t>Provide a clear vision of how learning will occur</a:t>
            </a:r>
          </a:p>
          <a:p>
            <a:pPr lvl="1"/>
            <a:r>
              <a:rPr lang="en-US" sz="1900" dirty="0"/>
              <a:t>Provide simple, direct statement of intention, design and experience expectations</a:t>
            </a:r>
          </a:p>
          <a:p>
            <a:pPr lvl="1"/>
            <a:r>
              <a:rPr lang="en-US" sz="1900" dirty="0"/>
              <a:t>Have resources to address specific concerns (e.g. Special Education, ELL, Gifted, early learners)</a:t>
            </a:r>
          </a:p>
          <a:p>
            <a:pPr lvl="1"/>
            <a:r>
              <a:rPr lang="en-US" sz="1900" dirty="0"/>
              <a:t>Have systems to gather and respond to questions and complaints</a:t>
            </a:r>
          </a:p>
          <a:p>
            <a:pPr marL="342900" indent="-342900">
              <a:buFont typeface="+mj-lt"/>
              <a:buAutoNum type="arabicPeriod"/>
            </a:pPr>
            <a:r>
              <a:rPr lang="en-US" sz="1900" b="1" dirty="0"/>
              <a:t>Ensure Infrastructure exists to deliver the vision</a:t>
            </a:r>
          </a:p>
          <a:p>
            <a:pPr lvl="1"/>
            <a:r>
              <a:rPr lang="en-US" sz="1900" dirty="0"/>
              <a:t>Devices – Connectivity – Destination</a:t>
            </a:r>
          </a:p>
          <a:p>
            <a:pPr lvl="1"/>
            <a:r>
              <a:rPr lang="en-US" sz="1900" dirty="0"/>
              <a:t>Communications systems – integrated synchronous and asynchronous</a:t>
            </a:r>
          </a:p>
          <a:p>
            <a:pPr marL="342900" indent="-342900">
              <a:buFont typeface="+mj-lt"/>
              <a:buAutoNum type="arabicPeriod"/>
            </a:pPr>
            <a:r>
              <a:rPr lang="en-US" sz="1900" b="1" dirty="0"/>
              <a:t>Implement, monitor and intervene with fidelity to vision</a:t>
            </a:r>
          </a:p>
          <a:p>
            <a:pPr lvl="1"/>
            <a:r>
              <a:rPr lang="en-US" sz="1900" dirty="0"/>
              <a:t>Train staff be comfortable with tools; frustration is contagious</a:t>
            </a:r>
          </a:p>
          <a:p>
            <a:pPr lvl="1"/>
            <a:r>
              <a:rPr lang="en-US" sz="1900" dirty="0"/>
              <a:t>Remind staff to draw on expertise of educating students;  tactics change, strategic direction does not</a:t>
            </a:r>
          </a:p>
          <a:p>
            <a:pPr lvl="1"/>
            <a:r>
              <a:rPr lang="en-US" sz="1900" dirty="0"/>
              <a:t>Always conduct processes with priority on nourishing relationships </a:t>
            </a:r>
          </a:p>
          <a:p>
            <a:endParaRPr lang="en-US" dirty="0"/>
          </a:p>
        </p:txBody>
      </p:sp>
    </p:spTree>
    <p:extLst>
      <p:ext uri="{BB962C8B-B14F-4D97-AF65-F5344CB8AC3E}">
        <p14:creationId xmlns:p14="http://schemas.microsoft.com/office/powerpoint/2010/main" val="403482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7FF-24AD-7246-A309-6AFC6B22EFAF}"/>
              </a:ext>
            </a:extLst>
          </p:cNvPr>
          <p:cNvSpPr>
            <a:spLocks noGrp="1"/>
          </p:cNvSpPr>
          <p:nvPr>
            <p:ph type="title"/>
          </p:nvPr>
        </p:nvSpPr>
        <p:spPr>
          <a:xfrm>
            <a:off x="2231136" y="507491"/>
            <a:ext cx="7729728" cy="1350283"/>
          </a:xfrm>
        </p:spPr>
        <p:txBody>
          <a:bodyPr/>
          <a:lstStyle/>
          <a:p>
            <a:r>
              <a:rPr lang="en-US" b="1" dirty="0"/>
              <a:t>3 big ideas for online learning – </a:t>
            </a:r>
            <a:r>
              <a:rPr lang="en-US" b="1" dirty="0" err="1"/>
              <a:t>lonnie</a:t>
            </a:r>
            <a:r>
              <a:rPr lang="en-US" b="1" dirty="0"/>
              <a:t> luce</a:t>
            </a:r>
          </a:p>
        </p:txBody>
      </p:sp>
      <p:sp>
        <p:nvSpPr>
          <p:cNvPr id="3" name="Content Placeholder 2">
            <a:extLst>
              <a:ext uri="{FF2B5EF4-FFF2-40B4-BE49-F238E27FC236}">
                <a16:creationId xmlns:a16="http://schemas.microsoft.com/office/drawing/2014/main" id="{11DAD5F9-51C3-BE48-9ACD-568376B69D70}"/>
              </a:ext>
            </a:extLst>
          </p:cNvPr>
          <p:cNvSpPr>
            <a:spLocks noGrp="1"/>
          </p:cNvSpPr>
          <p:nvPr>
            <p:ph idx="1"/>
          </p:nvPr>
        </p:nvSpPr>
        <p:spPr>
          <a:xfrm>
            <a:off x="581891" y="2180843"/>
            <a:ext cx="11069782" cy="4400065"/>
          </a:xfrm>
        </p:spPr>
        <p:txBody>
          <a:bodyPr>
            <a:normAutofit/>
          </a:bodyPr>
          <a:lstStyle/>
          <a:p>
            <a:pPr marL="342900" indent="-342900">
              <a:buFont typeface="+mj-lt"/>
              <a:buAutoNum type="arabicPeriod"/>
            </a:pPr>
            <a:r>
              <a:rPr lang="en-US" b="1" dirty="0"/>
              <a:t> Infrastructure</a:t>
            </a:r>
          </a:p>
          <a:p>
            <a:pPr lvl="1"/>
            <a:r>
              <a:rPr lang="en-US" sz="1800" dirty="0"/>
              <a:t>Choosing content that is intuitive, engaging, and meets the state standards is key to success.</a:t>
            </a:r>
          </a:p>
          <a:p>
            <a:pPr lvl="1"/>
            <a:r>
              <a:rPr lang="en-US" sz="1800" dirty="0"/>
              <a:t>Providing a device and Internet access to those who don’t have them is critical. Some may have a student population that can BYOD, but many of us must provide devices and some Internet access for this to work well.</a:t>
            </a:r>
          </a:p>
          <a:p>
            <a:pPr lvl="1"/>
            <a:r>
              <a:rPr lang="en-US" sz="1800" dirty="0"/>
              <a:t>Student Information Systems, Learning Management Systems, and some form of Business Intelligence that all work together well and provide data to make real time instructional decisions are critical.</a:t>
            </a:r>
          </a:p>
          <a:p>
            <a:pPr marL="342900" indent="-342900">
              <a:buFont typeface="+mj-lt"/>
              <a:buAutoNum type="arabicPeriod"/>
            </a:pPr>
            <a:r>
              <a:rPr lang="en-US" b="1" dirty="0"/>
              <a:t>Professional Development </a:t>
            </a:r>
          </a:p>
          <a:p>
            <a:pPr lvl="1"/>
            <a:r>
              <a:rPr lang="en-US" sz="1800" dirty="0"/>
              <a:t>Training teachers and administrators how to use the systems and how to motivate students and parents is necessary for success.</a:t>
            </a:r>
          </a:p>
          <a:p>
            <a:pPr marL="342900" indent="-342900">
              <a:buFont typeface="+mj-lt"/>
              <a:buAutoNum type="arabicPeriod"/>
            </a:pPr>
            <a:r>
              <a:rPr lang="en-US" b="1" dirty="0"/>
              <a:t>Engagement</a:t>
            </a:r>
          </a:p>
          <a:p>
            <a:pPr lvl="1"/>
            <a:r>
              <a:rPr lang="en-US" sz="1800" dirty="0"/>
              <a:t>Engagement is the key to success.  How do you inspire, monitor, motivate, hold accountable, and love your students from afar? </a:t>
            </a:r>
          </a:p>
          <a:p>
            <a:endParaRPr lang="en-US" dirty="0"/>
          </a:p>
        </p:txBody>
      </p:sp>
    </p:spTree>
    <p:extLst>
      <p:ext uri="{BB962C8B-B14F-4D97-AF65-F5344CB8AC3E}">
        <p14:creationId xmlns:p14="http://schemas.microsoft.com/office/powerpoint/2010/main" val="338900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7FF-24AD-7246-A309-6AFC6B22EFAF}"/>
              </a:ext>
            </a:extLst>
          </p:cNvPr>
          <p:cNvSpPr>
            <a:spLocks noGrp="1"/>
          </p:cNvSpPr>
          <p:nvPr>
            <p:ph type="title"/>
          </p:nvPr>
        </p:nvSpPr>
        <p:spPr>
          <a:xfrm>
            <a:off x="2231136" y="410509"/>
            <a:ext cx="7729728" cy="1331061"/>
          </a:xfrm>
        </p:spPr>
        <p:txBody>
          <a:bodyPr/>
          <a:lstStyle/>
          <a:p>
            <a:r>
              <a:rPr lang="en-US" b="1" dirty="0"/>
              <a:t>3 big ideas for online learning – heath </a:t>
            </a:r>
            <a:r>
              <a:rPr lang="en-US" b="1" dirty="0" err="1"/>
              <a:t>morrison</a:t>
            </a:r>
            <a:endParaRPr lang="en-US" b="1" dirty="0"/>
          </a:p>
        </p:txBody>
      </p:sp>
      <p:sp>
        <p:nvSpPr>
          <p:cNvPr id="3" name="Content Placeholder 2">
            <a:extLst>
              <a:ext uri="{FF2B5EF4-FFF2-40B4-BE49-F238E27FC236}">
                <a16:creationId xmlns:a16="http://schemas.microsoft.com/office/drawing/2014/main" id="{11DAD5F9-51C3-BE48-9ACD-568376B69D70}"/>
              </a:ext>
            </a:extLst>
          </p:cNvPr>
          <p:cNvSpPr>
            <a:spLocks noGrp="1"/>
          </p:cNvSpPr>
          <p:nvPr>
            <p:ph idx="1"/>
          </p:nvPr>
        </p:nvSpPr>
        <p:spPr>
          <a:xfrm>
            <a:off x="554182" y="2000733"/>
            <a:ext cx="11083635" cy="4718722"/>
          </a:xfrm>
        </p:spPr>
        <p:txBody>
          <a:bodyPr>
            <a:noAutofit/>
          </a:bodyPr>
          <a:lstStyle/>
          <a:p>
            <a:pPr marL="342900" indent="-342900">
              <a:buFont typeface="+mj-lt"/>
              <a:buAutoNum type="arabicPeriod"/>
            </a:pPr>
            <a:r>
              <a:rPr lang="en-US" b="1" dirty="0"/>
              <a:t>Focus on Hybrid Approaches with Virtual Learning Based on Multiple Reopening Scenarios</a:t>
            </a:r>
            <a:endParaRPr lang="en-US" dirty="0"/>
          </a:p>
          <a:p>
            <a:pPr lvl="1"/>
            <a:r>
              <a:rPr lang="en-US" sz="1800" dirty="0"/>
              <a:t>How to leverage effective teaching and learning in the classroom and remotely with staggered schedules, reduced class sizes, alternate calendars and other options schools are considering </a:t>
            </a:r>
          </a:p>
          <a:p>
            <a:pPr lvl="1"/>
            <a:r>
              <a:rPr lang="en-US" sz="1800" dirty="0"/>
              <a:t>How to plan for students’ academic, social and emotional needs in reconnecting and reassessing children and using virtual learning to address gaps</a:t>
            </a:r>
          </a:p>
          <a:p>
            <a:pPr marL="342900" indent="-342900">
              <a:buFont typeface="+mj-lt"/>
              <a:buAutoNum type="arabicPeriod"/>
            </a:pPr>
            <a:r>
              <a:rPr lang="en-US" b="1" dirty="0"/>
              <a:t>Commit to Authentic Professional Development and Purposeful Technology for Both Classroom and Virtual Learning Digital Transformation</a:t>
            </a:r>
            <a:endParaRPr lang="en-US" dirty="0"/>
          </a:p>
          <a:p>
            <a:pPr lvl="1"/>
            <a:r>
              <a:rPr lang="en-US" sz="1800" dirty="0"/>
              <a:t>How to access success of current virtual learning plans for students, teachers and parents </a:t>
            </a:r>
          </a:p>
          <a:p>
            <a:pPr lvl="1"/>
            <a:r>
              <a:rPr lang="en-US" sz="1800" dirty="0"/>
              <a:t>How to evaluate digital tools and solutions and professional development and gaps between what teachers have and what they truly need</a:t>
            </a:r>
          </a:p>
          <a:p>
            <a:pPr marL="342900" indent="-342900">
              <a:buFont typeface="+mj-lt"/>
              <a:buAutoNum type="arabicPeriod"/>
            </a:pPr>
            <a:r>
              <a:rPr lang="en-US" b="1" dirty="0"/>
              <a:t>Ensure Effective Parallel Plans in Both Safely Returning Students and Staff to School </a:t>
            </a:r>
          </a:p>
          <a:p>
            <a:pPr lvl="1"/>
            <a:r>
              <a:rPr lang="en-US" dirty="0"/>
              <a:t>How to ensure equity with access to devices, broadband, programs and professional development </a:t>
            </a:r>
          </a:p>
          <a:p>
            <a:pPr lvl="1"/>
            <a:r>
              <a:rPr lang="en-US" sz="1800" dirty="0"/>
              <a:t>How to reimagine key school systems and functions with digital transformation </a:t>
            </a:r>
          </a:p>
        </p:txBody>
      </p:sp>
    </p:spTree>
    <p:extLst>
      <p:ext uri="{BB962C8B-B14F-4D97-AF65-F5344CB8AC3E}">
        <p14:creationId xmlns:p14="http://schemas.microsoft.com/office/powerpoint/2010/main" val="206421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0561-2E02-044D-AE0A-FFAC99BE6408}"/>
              </a:ext>
            </a:extLst>
          </p:cNvPr>
          <p:cNvSpPr>
            <a:spLocks noGrp="1"/>
          </p:cNvSpPr>
          <p:nvPr>
            <p:ph type="title"/>
          </p:nvPr>
        </p:nvSpPr>
        <p:spPr>
          <a:xfrm>
            <a:off x="2231136" y="2673176"/>
            <a:ext cx="7729728" cy="1188720"/>
          </a:xfrm>
        </p:spPr>
        <p:txBody>
          <a:bodyPr/>
          <a:lstStyle/>
          <a:p>
            <a:r>
              <a:rPr lang="en-US" b="1" dirty="0"/>
              <a:t>Discussion with panelists</a:t>
            </a:r>
          </a:p>
        </p:txBody>
      </p:sp>
    </p:spTree>
    <p:extLst>
      <p:ext uri="{BB962C8B-B14F-4D97-AF65-F5344CB8AC3E}">
        <p14:creationId xmlns:p14="http://schemas.microsoft.com/office/powerpoint/2010/main" val="265910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5CB3-6C2C-F649-9C09-1D601226CD63}"/>
              </a:ext>
            </a:extLst>
          </p:cNvPr>
          <p:cNvSpPr>
            <a:spLocks noGrp="1"/>
          </p:cNvSpPr>
          <p:nvPr>
            <p:ph type="ctrTitle"/>
          </p:nvPr>
        </p:nvSpPr>
        <p:spPr>
          <a:xfrm>
            <a:off x="711868" y="2141620"/>
            <a:ext cx="10768263" cy="2179801"/>
          </a:xfrm>
        </p:spPr>
        <p:txBody>
          <a:bodyPr>
            <a:normAutofit fontScale="90000"/>
          </a:bodyPr>
          <a:lstStyle/>
          <a:p>
            <a:r>
              <a:rPr lang="en-US" dirty="0"/>
              <a:t>Join us for the</a:t>
            </a:r>
            <a:br>
              <a:rPr lang="en-US" dirty="0"/>
            </a:br>
            <a:r>
              <a:rPr lang="en-US" b="1" dirty="0"/>
              <a:t>summer virtual teaching academy</a:t>
            </a:r>
            <a:br>
              <a:rPr lang="en-US" b="1" dirty="0"/>
            </a:br>
            <a:br>
              <a:rPr lang="en-US" sz="3600" b="1" dirty="0"/>
            </a:br>
            <a:r>
              <a:rPr lang="en-US" sz="3600" b="1" dirty="0"/>
              <a:t>June 26 – July 1, 2020</a:t>
            </a:r>
          </a:p>
        </p:txBody>
      </p:sp>
      <p:sp>
        <p:nvSpPr>
          <p:cNvPr id="3" name="Subtitle 2">
            <a:extLst>
              <a:ext uri="{FF2B5EF4-FFF2-40B4-BE49-F238E27FC236}">
                <a16:creationId xmlns:a16="http://schemas.microsoft.com/office/drawing/2014/main" id="{C2FD8A72-FB0C-8D47-A597-224FEA6CB1CB}"/>
              </a:ext>
            </a:extLst>
          </p:cNvPr>
          <p:cNvSpPr>
            <a:spLocks noGrp="1"/>
          </p:cNvSpPr>
          <p:nvPr>
            <p:ph type="subTitle" idx="1"/>
          </p:nvPr>
        </p:nvSpPr>
        <p:spPr>
          <a:xfrm>
            <a:off x="284747" y="4942091"/>
            <a:ext cx="11622506" cy="748846"/>
          </a:xfrm>
        </p:spPr>
        <p:txBody>
          <a:bodyPr>
            <a:noAutofit/>
          </a:bodyPr>
          <a:lstStyle/>
          <a:p>
            <a:r>
              <a:rPr lang="en-US" sz="3600" b="1" u="sng" dirty="0">
                <a:solidFill>
                  <a:schemeClr val="tx1"/>
                </a:solidFill>
                <a:hlinkClick r:id="rId2">
                  <a:extLst>
                    <a:ext uri="{A12FA001-AC4F-418D-AE19-62706E023703}">
                      <ahyp:hlinkClr xmlns:ahyp="http://schemas.microsoft.com/office/drawing/2018/hyperlinkcolor" val="tx"/>
                    </a:ext>
                  </a:extLst>
                </a:hlinkClick>
              </a:rPr>
              <a:t>https://go.blackboard.com/virtual-teaching-academy</a:t>
            </a:r>
            <a:r>
              <a:rPr lang="en-US" sz="3600" b="1" dirty="0">
                <a:solidFill>
                  <a:schemeClr val="tx1"/>
                </a:solidFill>
              </a:rPr>
              <a:t> </a:t>
            </a:r>
          </a:p>
        </p:txBody>
      </p:sp>
    </p:spTree>
    <p:extLst>
      <p:ext uri="{BB962C8B-B14F-4D97-AF65-F5344CB8AC3E}">
        <p14:creationId xmlns:p14="http://schemas.microsoft.com/office/powerpoint/2010/main" val="166076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3BA0-DDEF-1C42-A212-DC6074A4E8F8}"/>
              </a:ext>
            </a:extLst>
          </p:cNvPr>
          <p:cNvSpPr>
            <a:spLocks noGrp="1"/>
          </p:cNvSpPr>
          <p:nvPr>
            <p:ph type="title"/>
          </p:nvPr>
        </p:nvSpPr>
        <p:spPr>
          <a:xfrm>
            <a:off x="804672" y="978776"/>
            <a:ext cx="5925310" cy="1174991"/>
          </a:xfrm>
        </p:spPr>
        <p:txBody>
          <a:bodyPr>
            <a:normAutofit/>
          </a:bodyPr>
          <a:lstStyle/>
          <a:p>
            <a:r>
              <a:rPr lang="en-US" sz="2400" b="1"/>
              <a:t>Introduction</a:t>
            </a:r>
          </a:p>
        </p:txBody>
      </p:sp>
      <p:sp>
        <p:nvSpPr>
          <p:cNvPr id="3" name="Content Placeholder 2">
            <a:extLst>
              <a:ext uri="{FF2B5EF4-FFF2-40B4-BE49-F238E27FC236}">
                <a16:creationId xmlns:a16="http://schemas.microsoft.com/office/drawing/2014/main" id="{D7E3835A-F7E7-BA4C-90BA-78A3D2FC7B25}"/>
              </a:ext>
            </a:extLst>
          </p:cNvPr>
          <p:cNvSpPr>
            <a:spLocks noGrp="1"/>
          </p:cNvSpPr>
          <p:nvPr>
            <p:ph idx="1"/>
          </p:nvPr>
        </p:nvSpPr>
        <p:spPr>
          <a:xfrm>
            <a:off x="804672" y="2640692"/>
            <a:ext cx="5925310" cy="3255252"/>
          </a:xfrm>
        </p:spPr>
        <p:txBody>
          <a:bodyPr>
            <a:normAutofit/>
          </a:bodyPr>
          <a:lstStyle/>
          <a:p>
            <a:pPr marL="0" indent="0">
              <a:spcBef>
                <a:spcPts val="0"/>
              </a:spcBef>
              <a:spcAft>
                <a:spcPts val="600"/>
              </a:spcAft>
              <a:buNone/>
            </a:pPr>
            <a:r>
              <a:rPr lang="en-US" b="1" dirty="0"/>
              <a:t>Pam </a:t>
            </a:r>
            <a:r>
              <a:rPr lang="en-US" b="1" dirty="0" err="1"/>
              <a:t>Roggeman</a:t>
            </a:r>
            <a:r>
              <a:rPr lang="en-US" b="1" dirty="0"/>
              <a:t> </a:t>
            </a:r>
          </a:p>
          <a:p>
            <a:pPr marL="0" indent="0">
              <a:spcBef>
                <a:spcPts val="0"/>
              </a:spcBef>
              <a:buNone/>
            </a:pPr>
            <a:endParaRPr lang="en-US" i="1" dirty="0"/>
          </a:p>
          <a:p>
            <a:pPr marL="0" indent="0">
              <a:spcBef>
                <a:spcPts val="0"/>
              </a:spcBef>
              <a:buNone/>
            </a:pPr>
            <a:r>
              <a:rPr lang="en-US" i="1" dirty="0"/>
              <a:t>Pam </a:t>
            </a:r>
            <a:r>
              <a:rPr lang="en-US" i="1" dirty="0" err="1"/>
              <a:t>Roggeman</a:t>
            </a:r>
            <a:r>
              <a:rPr lang="en-US" i="1" dirty="0"/>
              <a:t> currently serves as the Academic Dean for the College of Education at University of Phoenix. Previously she worked as Clinical Assistant Professor and led secondary education programs for the graduate and the undergraduate teacher prep programs at Arizona State University. She also served more than 17 years as a secondary education English teacher and was named an Arizona Educational Foundation Teacher of the Year Ambassador of Excellence. </a:t>
            </a:r>
          </a:p>
        </p:txBody>
      </p:sp>
      <p:pic>
        <p:nvPicPr>
          <p:cNvPr id="9" name="Picture 8" descr="A person wearing a purple shirt and smiling at the camera&#10;&#10;Description automatically generated">
            <a:extLst>
              <a:ext uri="{FF2B5EF4-FFF2-40B4-BE49-F238E27FC236}">
                <a16:creationId xmlns:a16="http://schemas.microsoft.com/office/drawing/2014/main" id="{E0658359-C7B1-5443-B4D0-E41FD849E4F8}"/>
              </a:ext>
            </a:extLst>
          </p:cNvPr>
          <p:cNvPicPr>
            <a:picLocks noChangeAspect="1"/>
          </p:cNvPicPr>
          <p:nvPr/>
        </p:nvPicPr>
        <p:blipFill rotWithShape="1">
          <a:blip r:embed="rId2"/>
          <a:srcRect r="7289"/>
          <a:stretch/>
        </p:blipFill>
        <p:spPr>
          <a:xfrm>
            <a:off x="7534654" y="10"/>
            <a:ext cx="4657345" cy="6857990"/>
          </a:xfrm>
          <a:prstGeom prst="rect">
            <a:avLst/>
          </a:prstGeom>
        </p:spPr>
      </p:pic>
    </p:spTree>
    <p:extLst>
      <p:ext uri="{BB962C8B-B14F-4D97-AF65-F5344CB8AC3E}">
        <p14:creationId xmlns:p14="http://schemas.microsoft.com/office/powerpoint/2010/main" val="427922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121-347D-6944-B419-5D26731D0D6A}"/>
              </a:ext>
            </a:extLst>
          </p:cNvPr>
          <p:cNvSpPr>
            <a:spLocks noGrp="1"/>
          </p:cNvSpPr>
          <p:nvPr>
            <p:ph type="title"/>
          </p:nvPr>
        </p:nvSpPr>
        <p:spPr>
          <a:xfrm>
            <a:off x="5407396" y="1226426"/>
            <a:ext cx="5925310" cy="1174991"/>
          </a:xfrm>
        </p:spPr>
        <p:txBody>
          <a:bodyPr>
            <a:normAutofit/>
          </a:bodyPr>
          <a:lstStyle/>
          <a:p>
            <a:r>
              <a:rPr lang="en-US" sz="2400" b="1" dirty="0"/>
              <a:t>Moderator</a:t>
            </a:r>
          </a:p>
        </p:txBody>
      </p:sp>
      <p:pic>
        <p:nvPicPr>
          <p:cNvPr id="5" name="Picture 4" descr="A person wearing a suit and tie smiling at the camera&#10;&#10;Description automatically generated">
            <a:extLst>
              <a:ext uri="{FF2B5EF4-FFF2-40B4-BE49-F238E27FC236}">
                <a16:creationId xmlns:a16="http://schemas.microsoft.com/office/drawing/2014/main" id="{6C117532-5E71-3646-ACAD-EDFB41DBF2D0}"/>
              </a:ext>
            </a:extLst>
          </p:cNvPr>
          <p:cNvPicPr>
            <a:picLocks noChangeAspect="1"/>
          </p:cNvPicPr>
          <p:nvPr/>
        </p:nvPicPr>
        <p:blipFill rotWithShape="1">
          <a:blip r:embed="rId2"/>
          <a:srcRect l="6017" r="67" b="-2"/>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8EEBB683-2BFA-E44A-AB0C-9ACE2C5D93DB}"/>
              </a:ext>
            </a:extLst>
          </p:cNvPr>
          <p:cNvSpPr>
            <a:spLocks noGrp="1"/>
          </p:cNvSpPr>
          <p:nvPr>
            <p:ph idx="1"/>
          </p:nvPr>
        </p:nvSpPr>
        <p:spPr>
          <a:xfrm>
            <a:off x="5407396" y="2888342"/>
            <a:ext cx="5925310" cy="3255252"/>
          </a:xfrm>
        </p:spPr>
        <p:txBody>
          <a:bodyPr>
            <a:normAutofit/>
          </a:bodyPr>
          <a:lstStyle/>
          <a:p>
            <a:pPr marL="0" indent="0">
              <a:buNone/>
            </a:pPr>
            <a:r>
              <a:rPr lang="en-US" sz="2000" b="1" dirty="0"/>
              <a:t>John Watson</a:t>
            </a:r>
            <a:r>
              <a:rPr lang="en-US" sz="2000" dirty="0"/>
              <a:t> </a:t>
            </a:r>
          </a:p>
          <a:p>
            <a:pPr marL="0" indent="0">
              <a:spcBef>
                <a:spcPts val="0"/>
              </a:spcBef>
              <a:buNone/>
            </a:pPr>
            <a:endParaRPr lang="en-US" i="1" dirty="0"/>
          </a:p>
          <a:p>
            <a:pPr marL="0" indent="0">
              <a:spcBef>
                <a:spcPts val="0"/>
              </a:spcBef>
              <a:buNone/>
            </a:pPr>
            <a:r>
              <a:rPr lang="en-US" i="1" dirty="0"/>
              <a:t>John is the founder and CEO of the Evergreen Education Group, which runs the Digital Learning Annual Conference and the Digital Learning Collaborative. For nearly 20 years, Evergreen Education Group has been researchers and advisors to school districts, state agencies, foundations, companies, and NGOs seeking to improve educational opportunities and outcomes. </a:t>
            </a:r>
          </a:p>
        </p:txBody>
      </p:sp>
    </p:spTree>
    <p:extLst>
      <p:ext uri="{BB962C8B-B14F-4D97-AF65-F5344CB8AC3E}">
        <p14:creationId xmlns:p14="http://schemas.microsoft.com/office/powerpoint/2010/main" val="271638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121-347D-6944-B419-5D26731D0D6A}"/>
              </a:ext>
            </a:extLst>
          </p:cNvPr>
          <p:cNvSpPr>
            <a:spLocks noGrp="1"/>
          </p:cNvSpPr>
          <p:nvPr>
            <p:ph type="title"/>
          </p:nvPr>
        </p:nvSpPr>
        <p:spPr>
          <a:xfrm>
            <a:off x="5445496" y="978776"/>
            <a:ext cx="5925310" cy="1174991"/>
          </a:xfrm>
        </p:spPr>
        <p:txBody>
          <a:bodyPr>
            <a:normAutofit/>
          </a:bodyPr>
          <a:lstStyle/>
          <a:p>
            <a:r>
              <a:rPr lang="en-US" sz="2400" b="1" dirty="0"/>
              <a:t>panelist</a:t>
            </a:r>
          </a:p>
        </p:txBody>
      </p:sp>
      <p:pic>
        <p:nvPicPr>
          <p:cNvPr id="11" name="Picture 10" descr="A person smiling for the camera&#10;&#10;Description automatically generated">
            <a:extLst>
              <a:ext uri="{FF2B5EF4-FFF2-40B4-BE49-F238E27FC236}">
                <a16:creationId xmlns:a16="http://schemas.microsoft.com/office/drawing/2014/main" id="{11A6B012-8367-1B4D-8519-6BE696682F34}"/>
              </a:ext>
            </a:extLst>
          </p:cNvPr>
          <p:cNvPicPr>
            <a:picLocks noChangeAspect="1"/>
          </p:cNvPicPr>
          <p:nvPr/>
        </p:nvPicPr>
        <p:blipFill rotWithShape="1">
          <a:blip r:embed="rId2"/>
          <a:srcRect t="2523" r="2" b="5024"/>
          <a:stretch/>
        </p:blipFill>
        <p:spPr>
          <a:xfrm>
            <a:off x="20" y="0"/>
            <a:ext cx="4657325" cy="6858000"/>
          </a:xfrm>
          <a:prstGeom prst="rect">
            <a:avLst/>
          </a:prstGeom>
        </p:spPr>
      </p:pic>
      <p:sp>
        <p:nvSpPr>
          <p:cNvPr id="3" name="Content Placeholder 2">
            <a:extLst>
              <a:ext uri="{FF2B5EF4-FFF2-40B4-BE49-F238E27FC236}">
                <a16:creationId xmlns:a16="http://schemas.microsoft.com/office/drawing/2014/main" id="{8EEBB683-2BFA-E44A-AB0C-9ACE2C5D93DB}"/>
              </a:ext>
            </a:extLst>
          </p:cNvPr>
          <p:cNvSpPr>
            <a:spLocks noGrp="1"/>
          </p:cNvSpPr>
          <p:nvPr>
            <p:ph idx="1"/>
          </p:nvPr>
        </p:nvSpPr>
        <p:spPr>
          <a:xfrm>
            <a:off x="5445496" y="2640692"/>
            <a:ext cx="5925310" cy="3255252"/>
          </a:xfrm>
        </p:spPr>
        <p:txBody>
          <a:bodyPr>
            <a:normAutofit/>
          </a:bodyPr>
          <a:lstStyle/>
          <a:p>
            <a:pPr marL="0" indent="0">
              <a:buNone/>
            </a:pPr>
            <a:r>
              <a:rPr lang="en-US" b="1"/>
              <a:t>Lisa Dawley</a:t>
            </a:r>
            <a:endParaRPr lang="en-US"/>
          </a:p>
          <a:p>
            <a:pPr marL="0" indent="0">
              <a:spcBef>
                <a:spcPts val="0"/>
              </a:spcBef>
              <a:buNone/>
            </a:pPr>
            <a:endParaRPr lang="en-US" i="1" dirty="0"/>
          </a:p>
          <a:p>
            <a:pPr marL="0" indent="0">
              <a:spcBef>
                <a:spcPts val="0"/>
              </a:spcBef>
              <a:buNone/>
            </a:pPr>
            <a:r>
              <a:rPr lang="en-US" i="1" dirty="0"/>
              <a:t>Lisa is Executive Director of the Jacobs Institute for Innovation in Education at the University of San Diego and co-inventor of </a:t>
            </a:r>
            <a:r>
              <a:rPr lang="en-US" i="1" dirty="0" err="1"/>
              <a:t>Pactful</a:t>
            </a:r>
            <a:r>
              <a:rPr lang="en-US" i="1" dirty="0"/>
              <a:t>, an app to support social good innovation with teens. Formerly, she served as a professor of Educational Innovation, Technology and Entrepreneurship at UNC Chapel Hill School of Education, where founded </a:t>
            </a:r>
            <a:r>
              <a:rPr lang="en-US" i="1" dirty="0" err="1"/>
              <a:t>ImagineLab</a:t>
            </a:r>
            <a:r>
              <a:rPr lang="en-US" i="1" dirty="0"/>
              <a:t>, a UNC initiative to support teen innovation. Lisa was co-author of the Going Virtual! research series studying professional development for K-12 online teachers. </a:t>
            </a:r>
          </a:p>
        </p:txBody>
      </p:sp>
    </p:spTree>
    <p:extLst>
      <p:ext uri="{BB962C8B-B14F-4D97-AF65-F5344CB8AC3E}">
        <p14:creationId xmlns:p14="http://schemas.microsoft.com/office/powerpoint/2010/main" val="170617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121-347D-6944-B419-5D26731D0D6A}"/>
              </a:ext>
            </a:extLst>
          </p:cNvPr>
          <p:cNvSpPr>
            <a:spLocks noGrp="1"/>
          </p:cNvSpPr>
          <p:nvPr>
            <p:ph type="title"/>
          </p:nvPr>
        </p:nvSpPr>
        <p:spPr>
          <a:xfrm>
            <a:off x="5407396" y="1226426"/>
            <a:ext cx="5925310" cy="1174991"/>
          </a:xfrm>
        </p:spPr>
        <p:txBody>
          <a:bodyPr>
            <a:normAutofit/>
          </a:bodyPr>
          <a:lstStyle/>
          <a:p>
            <a:r>
              <a:rPr lang="en-US" sz="2400" b="1" dirty="0"/>
              <a:t>panelist</a:t>
            </a:r>
          </a:p>
        </p:txBody>
      </p:sp>
      <p:sp>
        <p:nvSpPr>
          <p:cNvPr id="3" name="Content Placeholder 2">
            <a:extLst>
              <a:ext uri="{FF2B5EF4-FFF2-40B4-BE49-F238E27FC236}">
                <a16:creationId xmlns:a16="http://schemas.microsoft.com/office/drawing/2014/main" id="{8EEBB683-2BFA-E44A-AB0C-9ACE2C5D93DB}"/>
              </a:ext>
            </a:extLst>
          </p:cNvPr>
          <p:cNvSpPr>
            <a:spLocks noGrp="1"/>
          </p:cNvSpPr>
          <p:nvPr>
            <p:ph idx="1"/>
          </p:nvPr>
        </p:nvSpPr>
        <p:spPr>
          <a:xfrm>
            <a:off x="5407396" y="2888342"/>
            <a:ext cx="5925310" cy="3255252"/>
          </a:xfrm>
        </p:spPr>
        <p:txBody>
          <a:bodyPr>
            <a:normAutofit lnSpcReduction="10000"/>
          </a:bodyPr>
          <a:lstStyle/>
          <a:p>
            <a:pPr marL="0" indent="0">
              <a:buNone/>
            </a:pPr>
            <a:r>
              <a:rPr lang="en-US" sz="2000" b="1" dirty="0"/>
              <a:t>Dan </a:t>
            </a:r>
            <a:r>
              <a:rPr lang="en-US" sz="2000" b="1" dirty="0" err="1"/>
              <a:t>Gohl</a:t>
            </a:r>
            <a:endParaRPr lang="en-US" sz="2000" dirty="0"/>
          </a:p>
          <a:p>
            <a:pPr marL="0" indent="0">
              <a:spcBef>
                <a:spcPts val="0"/>
              </a:spcBef>
              <a:buNone/>
            </a:pPr>
            <a:endParaRPr lang="en-US" i="1" dirty="0"/>
          </a:p>
          <a:p>
            <a:pPr marL="0" indent="0">
              <a:lnSpc>
                <a:spcPct val="110000"/>
              </a:lnSpc>
              <a:spcBef>
                <a:spcPts val="0"/>
              </a:spcBef>
              <a:buNone/>
            </a:pPr>
            <a:r>
              <a:rPr lang="en-US" i="1" dirty="0"/>
              <a:t>Dan is the Chief Academic Officer for Broward County Public Schools in Fort Lauderdale Florida, as well as a seasoned K-12 educator with experience as a teacher, principal, school designer, researcher, professional developer, district and state level change agent. He has successfully designed and implemented technology-based solutions in the domains of curriculum, instruction and assessment. Dan is focused on ensuring that all students are educated for college readiness and able to live a life of self-discerning engagement in their communities</a:t>
            </a:r>
            <a:r>
              <a:rPr lang="en-US" dirty="0"/>
              <a:t>.</a:t>
            </a:r>
          </a:p>
        </p:txBody>
      </p:sp>
      <p:pic>
        <p:nvPicPr>
          <p:cNvPr id="5" name="Picture 4" descr="A person wearing a suit and tie smiling at the camera&#10;&#10;Description automatically generated">
            <a:extLst>
              <a:ext uri="{FF2B5EF4-FFF2-40B4-BE49-F238E27FC236}">
                <a16:creationId xmlns:a16="http://schemas.microsoft.com/office/drawing/2014/main" id="{C1C69C45-FE07-734F-B177-7C09A7845174}"/>
              </a:ext>
            </a:extLst>
          </p:cNvPr>
          <p:cNvPicPr>
            <a:picLocks noChangeAspect="1"/>
          </p:cNvPicPr>
          <p:nvPr/>
        </p:nvPicPr>
        <p:blipFill rotWithShape="1">
          <a:blip r:embed="rId2"/>
          <a:srcRect r="5785" b="5153"/>
          <a:stretch/>
        </p:blipFill>
        <p:spPr>
          <a:xfrm>
            <a:off x="0" y="0"/>
            <a:ext cx="4738255" cy="6858000"/>
          </a:xfrm>
          <a:prstGeom prst="rect">
            <a:avLst/>
          </a:prstGeom>
        </p:spPr>
      </p:pic>
    </p:spTree>
    <p:extLst>
      <p:ext uri="{BB962C8B-B14F-4D97-AF65-F5344CB8AC3E}">
        <p14:creationId xmlns:p14="http://schemas.microsoft.com/office/powerpoint/2010/main" val="308885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121-347D-6944-B419-5D26731D0D6A}"/>
              </a:ext>
            </a:extLst>
          </p:cNvPr>
          <p:cNvSpPr>
            <a:spLocks noGrp="1"/>
          </p:cNvSpPr>
          <p:nvPr>
            <p:ph type="title"/>
          </p:nvPr>
        </p:nvSpPr>
        <p:spPr>
          <a:xfrm>
            <a:off x="5407396" y="1226426"/>
            <a:ext cx="5925310" cy="1174991"/>
          </a:xfrm>
        </p:spPr>
        <p:txBody>
          <a:bodyPr>
            <a:normAutofit/>
          </a:bodyPr>
          <a:lstStyle/>
          <a:p>
            <a:r>
              <a:rPr lang="en-US" sz="2400" b="1" dirty="0"/>
              <a:t>panelist</a:t>
            </a:r>
          </a:p>
        </p:txBody>
      </p:sp>
      <p:sp>
        <p:nvSpPr>
          <p:cNvPr id="3" name="Content Placeholder 2">
            <a:extLst>
              <a:ext uri="{FF2B5EF4-FFF2-40B4-BE49-F238E27FC236}">
                <a16:creationId xmlns:a16="http://schemas.microsoft.com/office/drawing/2014/main" id="{8EEBB683-2BFA-E44A-AB0C-9ACE2C5D93DB}"/>
              </a:ext>
            </a:extLst>
          </p:cNvPr>
          <p:cNvSpPr>
            <a:spLocks noGrp="1"/>
          </p:cNvSpPr>
          <p:nvPr>
            <p:ph idx="1"/>
          </p:nvPr>
        </p:nvSpPr>
        <p:spPr>
          <a:xfrm>
            <a:off x="5407396" y="2888342"/>
            <a:ext cx="5925310" cy="3255252"/>
          </a:xfrm>
        </p:spPr>
        <p:txBody>
          <a:bodyPr>
            <a:normAutofit/>
          </a:bodyPr>
          <a:lstStyle/>
          <a:p>
            <a:pPr marL="0" indent="0">
              <a:buNone/>
            </a:pPr>
            <a:r>
              <a:rPr lang="en-US" sz="2000" b="1" dirty="0"/>
              <a:t>Lonnie Luce</a:t>
            </a:r>
            <a:endParaRPr lang="en-US" sz="2000" dirty="0"/>
          </a:p>
          <a:p>
            <a:pPr marL="0" indent="0">
              <a:spcBef>
                <a:spcPts val="0"/>
              </a:spcBef>
              <a:buNone/>
            </a:pPr>
            <a:endParaRPr lang="en-US" i="1" dirty="0"/>
          </a:p>
          <a:p>
            <a:pPr marL="0" indent="0">
              <a:spcBef>
                <a:spcPts val="0"/>
              </a:spcBef>
              <a:buNone/>
            </a:pPr>
            <a:r>
              <a:rPr lang="en-US" i="1" dirty="0"/>
              <a:t>Lonnie is the Executive Director at Blended and Online School Solutions (BOSS) and a veteran educator with a long history of helping students, traditional and virtual schools, and communities achieve and exceed their growth targets. Lonnie has served as a superintendent to high performing schools and was recognized as Superintendent of the Year for the state of Louisiana in 2014.  A retired Colonel in the Louisiana Army National Guard, he was awarded a Bronze Star for his service in Afghanistan.</a:t>
            </a:r>
          </a:p>
        </p:txBody>
      </p:sp>
      <p:pic>
        <p:nvPicPr>
          <p:cNvPr id="6" name="Picture 5" descr="A person wearing a suit and tie smiling at the camera&#10;&#10;Description automatically generated">
            <a:extLst>
              <a:ext uri="{FF2B5EF4-FFF2-40B4-BE49-F238E27FC236}">
                <a16:creationId xmlns:a16="http://schemas.microsoft.com/office/drawing/2014/main" id="{C80BF483-0A40-2A44-8BDB-9B846B2FBC76}"/>
              </a:ext>
            </a:extLst>
          </p:cNvPr>
          <p:cNvPicPr>
            <a:picLocks noChangeAspect="1"/>
          </p:cNvPicPr>
          <p:nvPr/>
        </p:nvPicPr>
        <p:blipFill rotWithShape="1">
          <a:blip r:embed="rId2"/>
          <a:srcRect l="-1" r="1075" b="4912"/>
          <a:stretch/>
        </p:blipFill>
        <p:spPr>
          <a:xfrm>
            <a:off x="-1" y="-1"/>
            <a:ext cx="4644189" cy="6858001"/>
          </a:xfrm>
          <a:prstGeom prst="rect">
            <a:avLst/>
          </a:prstGeom>
        </p:spPr>
      </p:pic>
    </p:spTree>
    <p:extLst>
      <p:ext uri="{BB962C8B-B14F-4D97-AF65-F5344CB8AC3E}">
        <p14:creationId xmlns:p14="http://schemas.microsoft.com/office/powerpoint/2010/main" val="349210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121-347D-6944-B419-5D26731D0D6A}"/>
              </a:ext>
            </a:extLst>
          </p:cNvPr>
          <p:cNvSpPr>
            <a:spLocks noGrp="1"/>
          </p:cNvSpPr>
          <p:nvPr>
            <p:ph type="title"/>
          </p:nvPr>
        </p:nvSpPr>
        <p:spPr>
          <a:xfrm>
            <a:off x="5445496" y="978776"/>
            <a:ext cx="5925310" cy="1174991"/>
          </a:xfrm>
        </p:spPr>
        <p:txBody>
          <a:bodyPr>
            <a:normAutofit/>
          </a:bodyPr>
          <a:lstStyle/>
          <a:p>
            <a:r>
              <a:rPr lang="en-US" sz="2400" b="1" dirty="0"/>
              <a:t>panelist</a:t>
            </a:r>
          </a:p>
        </p:txBody>
      </p:sp>
      <p:pic>
        <p:nvPicPr>
          <p:cNvPr id="6" name="Picture 5" descr="A person wearing a suit and tie smiling at the camera&#10;&#10;Description automatically generated">
            <a:extLst>
              <a:ext uri="{FF2B5EF4-FFF2-40B4-BE49-F238E27FC236}">
                <a16:creationId xmlns:a16="http://schemas.microsoft.com/office/drawing/2014/main" id="{71DC722A-46FE-E740-A40D-79647CF46C7C}"/>
              </a:ext>
            </a:extLst>
          </p:cNvPr>
          <p:cNvPicPr>
            <a:picLocks noChangeAspect="1"/>
          </p:cNvPicPr>
          <p:nvPr/>
        </p:nvPicPr>
        <p:blipFill rotWithShape="1">
          <a:blip r:embed="rId2"/>
          <a:srcRect l="21378" t="9902" r="16230" b="30554"/>
          <a:stretch/>
        </p:blipFill>
        <p:spPr>
          <a:xfrm>
            <a:off x="0" y="0"/>
            <a:ext cx="4796677" cy="6858000"/>
          </a:xfrm>
          <a:prstGeom prst="rect">
            <a:avLst/>
          </a:prstGeom>
        </p:spPr>
      </p:pic>
      <p:sp>
        <p:nvSpPr>
          <p:cNvPr id="3" name="Content Placeholder 2">
            <a:extLst>
              <a:ext uri="{FF2B5EF4-FFF2-40B4-BE49-F238E27FC236}">
                <a16:creationId xmlns:a16="http://schemas.microsoft.com/office/drawing/2014/main" id="{8EEBB683-2BFA-E44A-AB0C-9ACE2C5D93DB}"/>
              </a:ext>
            </a:extLst>
          </p:cNvPr>
          <p:cNvSpPr>
            <a:spLocks noGrp="1"/>
          </p:cNvSpPr>
          <p:nvPr>
            <p:ph idx="1"/>
          </p:nvPr>
        </p:nvSpPr>
        <p:spPr>
          <a:xfrm>
            <a:off x="5445496" y="2640692"/>
            <a:ext cx="5925310" cy="3255252"/>
          </a:xfrm>
        </p:spPr>
        <p:txBody>
          <a:bodyPr>
            <a:normAutofit/>
          </a:bodyPr>
          <a:lstStyle/>
          <a:p>
            <a:pPr marL="0" indent="0">
              <a:buNone/>
            </a:pPr>
            <a:r>
              <a:rPr lang="en-US" b="1"/>
              <a:t>DeWayne McClary</a:t>
            </a:r>
            <a:endParaRPr lang="en-US"/>
          </a:p>
          <a:p>
            <a:pPr marL="0" indent="0">
              <a:spcBef>
                <a:spcPts val="0"/>
              </a:spcBef>
              <a:buNone/>
            </a:pPr>
            <a:endParaRPr lang="en-US" i="1" dirty="0"/>
          </a:p>
          <a:p>
            <a:pPr marL="0" indent="0">
              <a:spcBef>
                <a:spcPts val="0"/>
              </a:spcBef>
              <a:buNone/>
            </a:pPr>
            <a:r>
              <a:rPr lang="en-US" i="1"/>
              <a:t>DeWayne is the Director of the League of Innovative Schools for Digital Promise and works to increase engagement and impact for their network of innovative schools and districts. Prior to this role, he was Director of Educational Technology and Library Programs at D.C. Public Schools, where he supervised DCPS’s 1:1 pilot and roll-out and other innovation initiatives. DeWayne has broad and deep experience as a teacher and district leader. He has worked in rural South Carolina, the suburbs of  Virginia, and at an urban D.C. school district. </a:t>
            </a:r>
          </a:p>
        </p:txBody>
      </p:sp>
    </p:spTree>
    <p:extLst>
      <p:ext uri="{BB962C8B-B14F-4D97-AF65-F5344CB8AC3E}">
        <p14:creationId xmlns:p14="http://schemas.microsoft.com/office/powerpoint/2010/main" val="333245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121-347D-6944-B419-5D26731D0D6A}"/>
              </a:ext>
            </a:extLst>
          </p:cNvPr>
          <p:cNvSpPr>
            <a:spLocks noGrp="1"/>
          </p:cNvSpPr>
          <p:nvPr>
            <p:ph type="title"/>
          </p:nvPr>
        </p:nvSpPr>
        <p:spPr>
          <a:xfrm>
            <a:off x="6220691" y="978776"/>
            <a:ext cx="5166637" cy="1174991"/>
          </a:xfrm>
        </p:spPr>
        <p:txBody>
          <a:bodyPr>
            <a:normAutofit/>
          </a:bodyPr>
          <a:lstStyle/>
          <a:p>
            <a:r>
              <a:rPr lang="en-US" sz="2400" b="1" dirty="0"/>
              <a:t>panelist</a:t>
            </a:r>
          </a:p>
        </p:txBody>
      </p:sp>
      <p:pic>
        <p:nvPicPr>
          <p:cNvPr id="8" name="Picture 7" descr="A person wearing a suit and tie smiling at the camera&#10;&#10;Description automatically generated">
            <a:extLst>
              <a:ext uri="{FF2B5EF4-FFF2-40B4-BE49-F238E27FC236}">
                <a16:creationId xmlns:a16="http://schemas.microsoft.com/office/drawing/2014/main" id="{050D161A-DA6A-9B49-898B-FA4388EBA6E4}"/>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632"/>
                    </a14:imgEffect>
                    <a14:imgEffect>
                      <a14:saturation sat="82000"/>
                    </a14:imgEffect>
                  </a14:imgLayer>
                </a14:imgProps>
              </a:ext>
            </a:extLst>
          </a:blip>
          <a:srcRect r="13066" b="22256"/>
          <a:stretch/>
        </p:blipFill>
        <p:spPr>
          <a:xfrm>
            <a:off x="20" y="10"/>
            <a:ext cx="5291309" cy="6857990"/>
          </a:xfrm>
          <a:prstGeom prst="rect">
            <a:avLst/>
          </a:prstGeom>
        </p:spPr>
      </p:pic>
      <p:sp>
        <p:nvSpPr>
          <p:cNvPr id="3" name="Content Placeholder 2">
            <a:extLst>
              <a:ext uri="{FF2B5EF4-FFF2-40B4-BE49-F238E27FC236}">
                <a16:creationId xmlns:a16="http://schemas.microsoft.com/office/drawing/2014/main" id="{8EEBB683-2BFA-E44A-AB0C-9ACE2C5D93DB}"/>
              </a:ext>
            </a:extLst>
          </p:cNvPr>
          <p:cNvSpPr>
            <a:spLocks noGrp="1"/>
          </p:cNvSpPr>
          <p:nvPr>
            <p:ph idx="1"/>
          </p:nvPr>
        </p:nvSpPr>
        <p:spPr>
          <a:xfrm>
            <a:off x="6220691" y="2640692"/>
            <a:ext cx="5166637" cy="3255252"/>
          </a:xfrm>
        </p:spPr>
        <p:txBody>
          <a:bodyPr>
            <a:normAutofit/>
          </a:bodyPr>
          <a:lstStyle/>
          <a:p>
            <a:pPr marL="0" indent="0">
              <a:lnSpc>
                <a:spcPct val="90000"/>
              </a:lnSpc>
              <a:buNone/>
            </a:pPr>
            <a:r>
              <a:rPr lang="en-US" sz="2000" b="1" dirty="0"/>
              <a:t>Heath Morrison</a:t>
            </a:r>
            <a:endParaRPr lang="en-US" sz="2000" dirty="0"/>
          </a:p>
          <a:p>
            <a:pPr marL="0" indent="0">
              <a:lnSpc>
                <a:spcPct val="90000"/>
              </a:lnSpc>
              <a:spcBef>
                <a:spcPts val="0"/>
              </a:spcBef>
              <a:buNone/>
            </a:pPr>
            <a:endParaRPr lang="en-US" i="1" dirty="0"/>
          </a:p>
          <a:p>
            <a:pPr marL="0" indent="0">
              <a:spcBef>
                <a:spcPts val="0"/>
              </a:spcBef>
              <a:buNone/>
            </a:pPr>
            <a:r>
              <a:rPr lang="en-US" i="1" dirty="0"/>
              <a:t>Heath is former President of McGraw Hill’s School Group.  He has extensive experience in the K-12 education space, including a rich history serving as school principal and superintendent. Leveraging his connections with superintendents around the country, Heath brings a unique and deeply informed perspective to the gaps superintendents are seeing in their pivots to online learning and how best to meet their evolving needs.</a:t>
            </a:r>
          </a:p>
        </p:txBody>
      </p:sp>
    </p:spTree>
    <p:extLst>
      <p:ext uri="{BB962C8B-B14F-4D97-AF65-F5344CB8AC3E}">
        <p14:creationId xmlns:p14="http://schemas.microsoft.com/office/powerpoint/2010/main" val="398521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7FF-24AD-7246-A309-6AFC6B22EFAF}"/>
              </a:ext>
            </a:extLst>
          </p:cNvPr>
          <p:cNvSpPr>
            <a:spLocks noGrp="1"/>
          </p:cNvSpPr>
          <p:nvPr>
            <p:ph type="title"/>
          </p:nvPr>
        </p:nvSpPr>
        <p:spPr/>
        <p:txBody>
          <a:bodyPr/>
          <a:lstStyle/>
          <a:p>
            <a:r>
              <a:rPr lang="en-US" b="1" dirty="0"/>
              <a:t>3 big ideas for online learning – DeWayne McClary</a:t>
            </a:r>
          </a:p>
        </p:txBody>
      </p:sp>
      <p:sp>
        <p:nvSpPr>
          <p:cNvPr id="3" name="Content Placeholder 2">
            <a:extLst>
              <a:ext uri="{FF2B5EF4-FFF2-40B4-BE49-F238E27FC236}">
                <a16:creationId xmlns:a16="http://schemas.microsoft.com/office/drawing/2014/main" id="{11DAD5F9-51C3-BE48-9ACD-568376B69D70}"/>
              </a:ext>
            </a:extLst>
          </p:cNvPr>
          <p:cNvSpPr>
            <a:spLocks noGrp="1"/>
          </p:cNvSpPr>
          <p:nvPr>
            <p:ph idx="1"/>
          </p:nvPr>
        </p:nvSpPr>
        <p:spPr>
          <a:xfrm>
            <a:off x="736979" y="2719930"/>
            <a:ext cx="10890913" cy="3448858"/>
          </a:xfrm>
        </p:spPr>
        <p:txBody>
          <a:bodyPr>
            <a:normAutofit/>
          </a:bodyPr>
          <a:lstStyle/>
          <a:p>
            <a:pPr marL="514350" indent="-514350">
              <a:lnSpc>
                <a:spcPct val="110000"/>
              </a:lnSpc>
              <a:spcBef>
                <a:spcPts val="0"/>
              </a:spcBef>
              <a:buFont typeface="+mj-lt"/>
              <a:buAutoNum type="arabicPeriod"/>
            </a:pPr>
            <a:r>
              <a:rPr lang="en-US" sz="2000" b="1" dirty="0"/>
              <a:t>Digital Equity</a:t>
            </a:r>
          </a:p>
          <a:p>
            <a:pPr lvl="2">
              <a:lnSpc>
                <a:spcPct val="110000"/>
              </a:lnSpc>
              <a:spcBef>
                <a:spcPts val="0"/>
              </a:spcBef>
            </a:pPr>
            <a:r>
              <a:rPr lang="en-US" sz="2000" dirty="0"/>
              <a:t>Devices and internet, digitization of curriculum, digital citizenship, digital literacy</a:t>
            </a:r>
          </a:p>
          <a:p>
            <a:pPr marL="514350" indent="-514350">
              <a:lnSpc>
                <a:spcPct val="110000"/>
              </a:lnSpc>
              <a:spcBef>
                <a:spcPts val="0"/>
              </a:spcBef>
              <a:buFont typeface="+mj-lt"/>
              <a:buAutoNum type="arabicPeriod"/>
            </a:pPr>
            <a:r>
              <a:rPr lang="en-US" sz="2000" b="1" dirty="0"/>
              <a:t>Master Scheduling </a:t>
            </a:r>
          </a:p>
          <a:p>
            <a:pPr lvl="2">
              <a:lnSpc>
                <a:spcPct val="110000"/>
              </a:lnSpc>
              <a:spcBef>
                <a:spcPts val="0"/>
              </a:spcBef>
            </a:pPr>
            <a:r>
              <a:rPr lang="en-US" sz="2000" dirty="0"/>
              <a:t>How are districts going to address how students’ schedules will look, what is being taught, remediation (students should not lose instructional time for this)</a:t>
            </a:r>
          </a:p>
          <a:p>
            <a:pPr marL="514350" indent="-514350">
              <a:lnSpc>
                <a:spcPct val="110000"/>
              </a:lnSpc>
              <a:spcBef>
                <a:spcPts val="0"/>
              </a:spcBef>
              <a:buFont typeface="+mj-lt"/>
              <a:buAutoNum type="arabicPeriod"/>
            </a:pPr>
            <a:r>
              <a:rPr lang="en-US" sz="2000" b="1" dirty="0"/>
              <a:t>Social-Emotional Learning (SEL)</a:t>
            </a:r>
          </a:p>
          <a:p>
            <a:pPr lvl="2">
              <a:lnSpc>
                <a:spcPct val="110000"/>
              </a:lnSpc>
              <a:spcBef>
                <a:spcPts val="0"/>
              </a:spcBef>
            </a:pPr>
            <a:r>
              <a:rPr lang="en-US" sz="2000" dirty="0"/>
              <a:t>Every student has dealt with some form of trauma (COVID-19, Racial Disparities, prior trauma)</a:t>
            </a:r>
          </a:p>
          <a:p>
            <a:endParaRPr lang="en-US" dirty="0"/>
          </a:p>
        </p:txBody>
      </p:sp>
    </p:spTree>
    <p:extLst>
      <p:ext uri="{BB962C8B-B14F-4D97-AF65-F5344CB8AC3E}">
        <p14:creationId xmlns:p14="http://schemas.microsoft.com/office/powerpoint/2010/main" val="218799744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12</TotalTime>
  <Words>1267</Words>
  <Application>Microsoft Macintosh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Parcel</vt:lpstr>
      <vt:lpstr>Welcome to the  alliance for  virtual learning’s  webinar #2</vt:lpstr>
      <vt:lpstr>Introduction</vt:lpstr>
      <vt:lpstr>Moderator</vt:lpstr>
      <vt:lpstr>panelist</vt:lpstr>
      <vt:lpstr>panelist</vt:lpstr>
      <vt:lpstr>panelist</vt:lpstr>
      <vt:lpstr>panelist</vt:lpstr>
      <vt:lpstr>panelist</vt:lpstr>
      <vt:lpstr>3 big ideas for online learning – DeWayne McClary</vt:lpstr>
      <vt:lpstr>3 big ideas for online learning – Lisa dawley</vt:lpstr>
      <vt:lpstr>3 big ideas for online learning – dan gohl</vt:lpstr>
      <vt:lpstr>3 big ideas for online learning – lonnie luce</vt:lpstr>
      <vt:lpstr>3 big ideas for online learning – heath morrison</vt:lpstr>
      <vt:lpstr>Discussion with panelists</vt:lpstr>
      <vt:lpstr>Join us for the summer virtual teaching academy  June 26 – July 1,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alliance for  virtual learning’s  webinar #2</dc:title>
  <dc:creator>Andrea Smiley</dc:creator>
  <cp:lastModifiedBy>Andrea Smiley</cp:lastModifiedBy>
  <cp:revision>6</cp:revision>
  <dcterms:created xsi:type="dcterms:W3CDTF">2020-06-17T03:41:48Z</dcterms:created>
  <dcterms:modified xsi:type="dcterms:W3CDTF">2020-06-17T15:08:07Z</dcterms:modified>
</cp:coreProperties>
</file>