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2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le.sutliff\Desktop\MGSC%20New%20Transfer%20Data%20for%20Venn_Budget%202-26-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MGSC New Transfers </a:t>
            </a:r>
            <a:br>
              <a:rPr lang="en-US"/>
            </a:br>
            <a:r>
              <a:rPr lang="en-US"/>
              <a:t>by Total New Student Population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139013779527559"/>
          <c:y val="0.0277777777777778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% of Total New Student Population</c:v>
                </c:pt>
              </c:strCache>
            </c:strRef>
          </c:tx>
          <c:invertIfNegative val="0"/>
          <c:cat>
            <c:strRef>
              <c:f>Sheet4!$A$2:$A$6</c:f>
              <c:strCache>
                <c:ptCount val="5"/>
                <c:pt idx="0">
                  <c:v>Fall 2008</c:v>
                </c:pt>
                <c:pt idx="1">
                  <c:v>Fall 2009</c:v>
                </c:pt>
                <c:pt idx="2">
                  <c:v>Fall 2010</c:v>
                </c:pt>
                <c:pt idx="3">
                  <c:v>Fall 2011</c:v>
                </c:pt>
                <c:pt idx="4">
                  <c:v>Fall 2012</c:v>
                </c:pt>
              </c:strCache>
            </c:strRef>
          </c:cat>
          <c:val>
            <c:numRef>
              <c:f>Sheet4!$B$2:$B$6</c:f>
              <c:numCache>
                <c:formatCode>0%</c:formatCode>
                <c:ptCount val="5"/>
                <c:pt idx="0">
                  <c:v>0.213705748619682</c:v>
                </c:pt>
                <c:pt idx="1">
                  <c:v>0.241550387596899</c:v>
                </c:pt>
                <c:pt idx="2">
                  <c:v>0.236159775753329</c:v>
                </c:pt>
                <c:pt idx="3">
                  <c:v>0.25157496850063</c:v>
                </c:pt>
                <c:pt idx="4">
                  <c:v>0.283470456245325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104244280"/>
        <c:axId val="-2104020040"/>
      </c:barChart>
      <c:catAx>
        <c:axId val="-2104244280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04020040"/>
        <c:crosses val="autoZero"/>
        <c:auto val="1"/>
        <c:lblAlgn val="ctr"/>
        <c:lblOffset val="100"/>
        <c:noMultiLvlLbl val="0"/>
      </c:catAx>
      <c:valAx>
        <c:axId val="-21040200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2104244280"/>
        <c:crosses val="autoZero"/>
        <c:crossBetween val="between"/>
      </c:valAx>
      <c:spPr>
        <a:noFill/>
        <a:ln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>
          <a:solidFill>
            <a:schemeClr val="bg2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MGSC New Transfers by Class Level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Sheet4!$B$31</c:f>
              <c:strCache>
                <c:ptCount val="1"/>
                <c:pt idx="0">
                  <c:v>Freshman</c:v>
                </c:pt>
              </c:strCache>
            </c:strRef>
          </c:tx>
          <c:invertIfNegative val="0"/>
          <c:cat>
            <c:strRef>
              <c:f>Sheet4!$A$32:$A$36</c:f>
              <c:strCache>
                <c:ptCount val="5"/>
                <c:pt idx="0">
                  <c:v>Fall 2008</c:v>
                </c:pt>
                <c:pt idx="1">
                  <c:v>Fall 2009</c:v>
                </c:pt>
                <c:pt idx="2">
                  <c:v>Fall 2010</c:v>
                </c:pt>
                <c:pt idx="3">
                  <c:v>Fall 2011</c:v>
                </c:pt>
                <c:pt idx="4">
                  <c:v>Fall 2012</c:v>
                </c:pt>
              </c:strCache>
            </c:strRef>
          </c:cat>
          <c:val>
            <c:numRef>
              <c:f>Sheet4!$B$32:$B$36</c:f>
              <c:numCache>
                <c:formatCode>General</c:formatCode>
                <c:ptCount val="5"/>
                <c:pt idx="0">
                  <c:v>282.0</c:v>
                </c:pt>
                <c:pt idx="1">
                  <c:v>352.0</c:v>
                </c:pt>
                <c:pt idx="2">
                  <c:v>263.0</c:v>
                </c:pt>
                <c:pt idx="3">
                  <c:v>250.0</c:v>
                </c:pt>
                <c:pt idx="4">
                  <c:v>305.0</c:v>
                </c:pt>
              </c:numCache>
            </c:numRef>
          </c:val>
        </c:ser>
        <c:ser>
          <c:idx val="1"/>
          <c:order val="1"/>
          <c:tx>
            <c:strRef>
              <c:f>Sheet4!$C$31</c:f>
              <c:strCache>
                <c:ptCount val="1"/>
                <c:pt idx="0">
                  <c:v>Sophmore</c:v>
                </c:pt>
              </c:strCache>
            </c:strRef>
          </c:tx>
          <c:invertIfNegative val="0"/>
          <c:cat>
            <c:strRef>
              <c:f>Sheet4!$A$32:$A$36</c:f>
              <c:strCache>
                <c:ptCount val="5"/>
                <c:pt idx="0">
                  <c:v>Fall 2008</c:v>
                </c:pt>
                <c:pt idx="1">
                  <c:v>Fall 2009</c:v>
                </c:pt>
                <c:pt idx="2">
                  <c:v>Fall 2010</c:v>
                </c:pt>
                <c:pt idx="3">
                  <c:v>Fall 2011</c:v>
                </c:pt>
                <c:pt idx="4">
                  <c:v>Fall 2012</c:v>
                </c:pt>
              </c:strCache>
            </c:strRef>
          </c:cat>
          <c:val>
            <c:numRef>
              <c:f>Sheet4!$C$32:$C$36</c:f>
              <c:numCache>
                <c:formatCode>General</c:formatCode>
                <c:ptCount val="5"/>
                <c:pt idx="0">
                  <c:v>167.0</c:v>
                </c:pt>
                <c:pt idx="1">
                  <c:v>174.0</c:v>
                </c:pt>
                <c:pt idx="2">
                  <c:v>168.0</c:v>
                </c:pt>
                <c:pt idx="3">
                  <c:v>133.0</c:v>
                </c:pt>
                <c:pt idx="4">
                  <c:v>170.0</c:v>
                </c:pt>
              </c:numCache>
            </c:numRef>
          </c:val>
        </c:ser>
        <c:ser>
          <c:idx val="2"/>
          <c:order val="2"/>
          <c:tx>
            <c:strRef>
              <c:f>Sheet4!$D$31</c:f>
              <c:strCache>
                <c:ptCount val="1"/>
                <c:pt idx="0">
                  <c:v>Junior</c:v>
                </c:pt>
              </c:strCache>
            </c:strRef>
          </c:tx>
          <c:invertIfNegative val="0"/>
          <c:cat>
            <c:strRef>
              <c:f>Sheet4!$A$32:$A$36</c:f>
              <c:strCache>
                <c:ptCount val="5"/>
                <c:pt idx="0">
                  <c:v>Fall 2008</c:v>
                </c:pt>
                <c:pt idx="1">
                  <c:v>Fall 2009</c:v>
                </c:pt>
                <c:pt idx="2">
                  <c:v>Fall 2010</c:v>
                </c:pt>
                <c:pt idx="3">
                  <c:v>Fall 2011</c:v>
                </c:pt>
                <c:pt idx="4">
                  <c:v>Fall 2012</c:v>
                </c:pt>
              </c:strCache>
            </c:strRef>
          </c:cat>
          <c:val>
            <c:numRef>
              <c:f>Sheet4!$D$32:$D$36</c:f>
              <c:numCache>
                <c:formatCode>General</c:formatCode>
                <c:ptCount val="5"/>
                <c:pt idx="0">
                  <c:v>140.0</c:v>
                </c:pt>
                <c:pt idx="1">
                  <c:v>161.0</c:v>
                </c:pt>
                <c:pt idx="2">
                  <c:v>170.0</c:v>
                </c:pt>
                <c:pt idx="3">
                  <c:v>141.0</c:v>
                </c:pt>
                <c:pt idx="4">
                  <c:v>200.0</c:v>
                </c:pt>
              </c:numCache>
            </c:numRef>
          </c:val>
        </c:ser>
        <c:ser>
          <c:idx val="3"/>
          <c:order val="3"/>
          <c:tx>
            <c:strRef>
              <c:f>Sheet4!$E$31</c:f>
              <c:strCache>
                <c:ptCount val="1"/>
                <c:pt idx="0">
                  <c:v>Senior</c:v>
                </c:pt>
              </c:strCache>
            </c:strRef>
          </c:tx>
          <c:invertIfNegative val="0"/>
          <c:cat>
            <c:strRef>
              <c:f>Sheet4!$A$32:$A$36</c:f>
              <c:strCache>
                <c:ptCount val="5"/>
                <c:pt idx="0">
                  <c:v>Fall 2008</c:v>
                </c:pt>
                <c:pt idx="1">
                  <c:v>Fall 2009</c:v>
                </c:pt>
                <c:pt idx="2">
                  <c:v>Fall 2010</c:v>
                </c:pt>
                <c:pt idx="3">
                  <c:v>Fall 2011</c:v>
                </c:pt>
                <c:pt idx="4">
                  <c:v>Fall 2012</c:v>
                </c:pt>
              </c:strCache>
            </c:strRef>
          </c:cat>
          <c:val>
            <c:numRef>
              <c:f>Sheet4!$E$32:$E$36</c:f>
              <c:numCache>
                <c:formatCode>General</c:formatCode>
                <c:ptCount val="5"/>
                <c:pt idx="0">
                  <c:v>69.0</c:v>
                </c:pt>
                <c:pt idx="1">
                  <c:v>92.0</c:v>
                </c:pt>
                <c:pt idx="2">
                  <c:v>73.0</c:v>
                </c:pt>
                <c:pt idx="3">
                  <c:v>75.0</c:v>
                </c:pt>
                <c:pt idx="4">
                  <c:v>83.0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3133512"/>
        <c:axId val="-2103130392"/>
      </c:barChart>
      <c:catAx>
        <c:axId val="-210313351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03130392"/>
        <c:crosses val="autoZero"/>
        <c:auto val="1"/>
        <c:lblAlgn val="ctr"/>
        <c:lblOffset val="100"/>
        <c:noMultiLvlLbl val="0"/>
      </c:catAx>
      <c:valAx>
        <c:axId val="-2103130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03133512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2"/>
          </a:solidFill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D8195-EC25-4122-94BB-E399ABA45DB2}" type="doc">
      <dgm:prSet loTypeId="urn:microsoft.com/office/officeart/2005/8/layout/hProcess4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0E4CE13-5FC7-4342-811C-2A5391A63667}">
      <dgm:prSet phldrT="[Text]" custT="1"/>
      <dgm:spPr/>
      <dgm:t>
        <a:bodyPr/>
        <a:lstStyle/>
        <a:p>
          <a:r>
            <a:rPr lang="en-US" sz="2000" dirty="0" smtClean="0"/>
            <a:t>Smart Planning</a:t>
          </a:r>
          <a:endParaRPr lang="en-US" sz="2000" dirty="0"/>
        </a:p>
      </dgm:t>
    </dgm:pt>
    <dgm:pt modelId="{84D8A388-749F-4EDA-814E-6B9CF88163F7}" type="parTrans" cxnId="{F7A7987F-8C64-4996-8D69-DAF96C8F344E}">
      <dgm:prSet/>
      <dgm:spPr/>
      <dgm:t>
        <a:bodyPr/>
        <a:lstStyle/>
        <a:p>
          <a:endParaRPr lang="en-US" sz="1600"/>
        </a:p>
      </dgm:t>
    </dgm:pt>
    <dgm:pt modelId="{620DEE2E-3341-42F2-8989-7669AF750D84}" type="sibTrans" cxnId="{F7A7987F-8C64-4996-8D69-DAF96C8F344E}">
      <dgm:prSet/>
      <dgm:spPr/>
      <dgm:t>
        <a:bodyPr/>
        <a:lstStyle/>
        <a:p>
          <a:endParaRPr lang="en-US" sz="1600"/>
        </a:p>
      </dgm:t>
    </dgm:pt>
    <dgm:pt modelId="{7435C949-055A-4DFE-8113-AFCD9539EB6D}">
      <dgm:prSet phldrT="[Text]" custT="1"/>
      <dgm:spPr/>
      <dgm:t>
        <a:bodyPr/>
        <a:lstStyle/>
        <a:p>
          <a:r>
            <a:rPr lang="en-US" sz="1800" dirty="0" smtClean="0"/>
            <a:t>Decision making informed by data</a:t>
          </a:r>
          <a:endParaRPr lang="en-US" sz="1800" dirty="0"/>
        </a:p>
      </dgm:t>
    </dgm:pt>
    <dgm:pt modelId="{2C58A2C7-3EEF-46E5-9093-9113BF1DE113}" type="parTrans" cxnId="{54D2F278-73D1-43CF-857F-BAE875835370}">
      <dgm:prSet/>
      <dgm:spPr/>
      <dgm:t>
        <a:bodyPr/>
        <a:lstStyle/>
        <a:p>
          <a:endParaRPr lang="en-US" sz="1600"/>
        </a:p>
      </dgm:t>
    </dgm:pt>
    <dgm:pt modelId="{D095D1F0-457B-48A8-8DCD-38F414CBAE37}" type="sibTrans" cxnId="{54D2F278-73D1-43CF-857F-BAE875835370}">
      <dgm:prSet/>
      <dgm:spPr/>
      <dgm:t>
        <a:bodyPr/>
        <a:lstStyle/>
        <a:p>
          <a:endParaRPr lang="en-US" sz="1600"/>
        </a:p>
      </dgm:t>
    </dgm:pt>
    <dgm:pt modelId="{F4B4BEC5-4D69-4CA2-B339-F0174FEE19EF}">
      <dgm:prSet phldrT="[Text]" custT="1"/>
      <dgm:spPr/>
      <dgm:t>
        <a:bodyPr/>
        <a:lstStyle/>
        <a:p>
          <a:r>
            <a:rPr lang="en-US" sz="1800" dirty="0" smtClean="0"/>
            <a:t>Historical</a:t>
          </a:r>
          <a:endParaRPr lang="en-US" sz="1800" dirty="0"/>
        </a:p>
      </dgm:t>
    </dgm:pt>
    <dgm:pt modelId="{4BF50DBA-D0AC-4D2F-8957-10AA225F7F16}" type="parTrans" cxnId="{0F1F9AF0-084B-4B80-B369-7F08A89C3F8D}">
      <dgm:prSet/>
      <dgm:spPr/>
      <dgm:t>
        <a:bodyPr/>
        <a:lstStyle/>
        <a:p>
          <a:endParaRPr lang="en-US" sz="1600"/>
        </a:p>
      </dgm:t>
    </dgm:pt>
    <dgm:pt modelId="{5B6AA667-14C6-4C4A-BC62-1ECAF851F022}" type="sibTrans" cxnId="{0F1F9AF0-084B-4B80-B369-7F08A89C3F8D}">
      <dgm:prSet/>
      <dgm:spPr/>
      <dgm:t>
        <a:bodyPr/>
        <a:lstStyle/>
        <a:p>
          <a:endParaRPr lang="en-US" sz="1600"/>
        </a:p>
      </dgm:t>
    </dgm:pt>
    <dgm:pt modelId="{5EF21B1F-3CFB-4246-85CE-8A1F0C7F8CCF}">
      <dgm:prSet phldrT="[Text]" custT="1"/>
      <dgm:spPr/>
      <dgm:t>
        <a:bodyPr/>
        <a:lstStyle/>
        <a:p>
          <a:r>
            <a:rPr lang="en-US" sz="2000" dirty="0" smtClean="0"/>
            <a:t>Targeted Implementation</a:t>
          </a:r>
          <a:endParaRPr lang="en-US" sz="2000" dirty="0"/>
        </a:p>
      </dgm:t>
    </dgm:pt>
    <dgm:pt modelId="{0DCF941A-AAF0-4F4C-BD81-B31475570FA9}" type="parTrans" cxnId="{50D6E4B7-B1D5-4C2D-900E-33A100652C74}">
      <dgm:prSet/>
      <dgm:spPr/>
      <dgm:t>
        <a:bodyPr/>
        <a:lstStyle/>
        <a:p>
          <a:endParaRPr lang="en-US" sz="1600"/>
        </a:p>
      </dgm:t>
    </dgm:pt>
    <dgm:pt modelId="{E3CA9E1E-298B-4CCA-AD14-AC689615424F}" type="sibTrans" cxnId="{50D6E4B7-B1D5-4C2D-900E-33A100652C74}">
      <dgm:prSet/>
      <dgm:spPr/>
      <dgm:t>
        <a:bodyPr/>
        <a:lstStyle/>
        <a:p>
          <a:endParaRPr lang="en-US" sz="1600"/>
        </a:p>
      </dgm:t>
    </dgm:pt>
    <dgm:pt modelId="{E0384E97-C320-4DB0-8BDE-4173E14B7E58}">
      <dgm:prSet phldrT="[Text]" custT="1"/>
      <dgm:spPr/>
      <dgm:t>
        <a:bodyPr/>
        <a:lstStyle/>
        <a:p>
          <a:r>
            <a:rPr lang="en-US" sz="1800" dirty="0" smtClean="0"/>
            <a:t>Goals</a:t>
          </a:r>
          <a:endParaRPr lang="en-US" sz="1800" dirty="0"/>
        </a:p>
      </dgm:t>
    </dgm:pt>
    <dgm:pt modelId="{C841CE50-98E1-48E0-AA01-492FD57F440F}" type="parTrans" cxnId="{9BC6D237-7FF7-403D-8197-211D2480D839}">
      <dgm:prSet/>
      <dgm:spPr/>
      <dgm:t>
        <a:bodyPr/>
        <a:lstStyle/>
        <a:p>
          <a:endParaRPr lang="en-US" sz="1600"/>
        </a:p>
      </dgm:t>
    </dgm:pt>
    <dgm:pt modelId="{829BFF5E-CD44-4FB7-9A8D-27C652F78AA9}" type="sibTrans" cxnId="{9BC6D237-7FF7-403D-8197-211D2480D839}">
      <dgm:prSet/>
      <dgm:spPr/>
      <dgm:t>
        <a:bodyPr/>
        <a:lstStyle/>
        <a:p>
          <a:endParaRPr lang="en-US" sz="1600"/>
        </a:p>
      </dgm:t>
    </dgm:pt>
    <dgm:pt modelId="{87BEDF67-364C-43B4-895D-5B09F8CFF706}">
      <dgm:prSet phldrT="[Text]" custT="1"/>
      <dgm:spPr/>
      <dgm:t>
        <a:bodyPr/>
        <a:lstStyle/>
        <a:p>
          <a:r>
            <a:rPr lang="en-US" sz="1800" dirty="0" smtClean="0"/>
            <a:t>Aligned Resources</a:t>
          </a:r>
          <a:endParaRPr lang="en-US" sz="1800" dirty="0"/>
        </a:p>
      </dgm:t>
    </dgm:pt>
    <dgm:pt modelId="{E32EA0C3-B5B2-42B4-8B18-D8AD64C97BBD}" type="parTrans" cxnId="{49E6A2B6-D3E7-4120-89BE-05F8DD32E5AF}">
      <dgm:prSet/>
      <dgm:spPr/>
      <dgm:t>
        <a:bodyPr/>
        <a:lstStyle/>
        <a:p>
          <a:endParaRPr lang="en-US" sz="1600"/>
        </a:p>
      </dgm:t>
    </dgm:pt>
    <dgm:pt modelId="{87DC22D9-D9F5-4E70-A51F-70BBDAE15E4A}" type="sibTrans" cxnId="{49E6A2B6-D3E7-4120-89BE-05F8DD32E5AF}">
      <dgm:prSet/>
      <dgm:spPr/>
      <dgm:t>
        <a:bodyPr/>
        <a:lstStyle/>
        <a:p>
          <a:endParaRPr lang="en-US" sz="1600"/>
        </a:p>
      </dgm:t>
    </dgm:pt>
    <dgm:pt modelId="{8C8A816A-BF93-4210-A6AE-FC21A03A83DC}">
      <dgm:prSet phldrT="[Text]" custT="1"/>
      <dgm:spPr/>
      <dgm:t>
        <a:bodyPr/>
        <a:lstStyle/>
        <a:p>
          <a:r>
            <a:rPr lang="en-US" sz="2000" dirty="0" smtClean="0"/>
            <a:t>Accountability</a:t>
          </a:r>
          <a:endParaRPr lang="en-US" sz="2000" dirty="0"/>
        </a:p>
      </dgm:t>
    </dgm:pt>
    <dgm:pt modelId="{3F488161-606C-4737-80B0-F9292F2F5A25}" type="parTrans" cxnId="{7A42610C-2D8E-4784-BEF9-75195061D83C}">
      <dgm:prSet/>
      <dgm:spPr/>
      <dgm:t>
        <a:bodyPr/>
        <a:lstStyle/>
        <a:p>
          <a:endParaRPr lang="en-US" sz="1600"/>
        </a:p>
      </dgm:t>
    </dgm:pt>
    <dgm:pt modelId="{3C392628-2B4F-483D-85C1-D9A45B90D6A0}" type="sibTrans" cxnId="{7A42610C-2D8E-4784-BEF9-75195061D83C}">
      <dgm:prSet/>
      <dgm:spPr/>
      <dgm:t>
        <a:bodyPr/>
        <a:lstStyle/>
        <a:p>
          <a:endParaRPr lang="en-US" sz="1600"/>
        </a:p>
      </dgm:t>
    </dgm:pt>
    <dgm:pt modelId="{918D5D06-9652-4F1F-87BC-143137E0CCCD}">
      <dgm:prSet phldrT="[Text]" custT="1"/>
      <dgm:spPr/>
      <dgm:t>
        <a:bodyPr/>
        <a:lstStyle/>
        <a:p>
          <a:r>
            <a:rPr lang="en-US" sz="1800" dirty="0" smtClean="0"/>
            <a:t>Results-oriented</a:t>
          </a:r>
          <a:endParaRPr lang="en-US" sz="1800" dirty="0"/>
        </a:p>
      </dgm:t>
    </dgm:pt>
    <dgm:pt modelId="{E7245D9A-10B1-4F0E-85DF-2268678CC3AB}" type="parTrans" cxnId="{40AB5D86-E677-4BBE-927B-E50BD191DD45}">
      <dgm:prSet/>
      <dgm:spPr/>
      <dgm:t>
        <a:bodyPr/>
        <a:lstStyle/>
        <a:p>
          <a:endParaRPr lang="en-US" sz="1600"/>
        </a:p>
      </dgm:t>
    </dgm:pt>
    <dgm:pt modelId="{0B5042F1-465A-4A75-A7C5-7421CA6B7AA1}" type="sibTrans" cxnId="{40AB5D86-E677-4BBE-927B-E50BD191DD45}">
      <dgm:prSet/>
      <dgm:spPr/>
      <dgm:t>
        <a:bodyPr/>
        <a:lstStyle/>
        <a:p>
          <a:endParaRPr lang="en-US" sz="1600"/>
        </a:p>
      </dgm:t>
    </dgm:pt>
    <dgm:pt modelId="{B14CA48A-BF0D-4BF8-8160-954254D0D076}">
      <dgm:prSet phldrT="[Text]" custT="1"/>
      <dgm:spPr/>
      <dgm:t>
        <a:bodyPr/>
        <a:lstStyle/>
        <a:p>
          <a:r>
            <a:rPr lang="en-US" sz="1800" dirty="0" smtClean="0"/>
            <a:t>Reporting-structures (technology)</a:t>
          </a:r>
          <a:endParaRPr lang="en-US" sz="1800" dirty="0"/>
        </a:p>
      </dgm:t>
    </dgm:pt>
    <dgm:pt modelId="{E6440E59-6828-4CDF-AF31-BE43E8C425BD}" type="parTrans" cxnId="{3004FD96-4DD6-4312-A933-233AFE3D6D33}">
      <dgm:prSet/>
      <dgm:spPr/>
      <dgm:t>
        <a:bodyPr/>
        <a:lstStyle/>
        <a:p>
          <a:endParaRPr lang="en-US" sz="1600"/>
        </a:p>
      </dgm:t>
    </dgm:pt>
    <dgm:pt modelId="{B4653625-B895-427F-BC09-AC4242227DD4}" type="sibTrans" cxnId="{3004FD96-4DD6-4312-A933-233AFE3D6D33}">
      <dgm:prSet/>
      <dgm:spPr/>
      <dgm:t>
        <a:bodyPr/>
        <a:lstStyle/>
        <a:p>
          <a:endParaRPr lang="en-US" sz="1600"/>
        </a:p>
      </dgm:t>
    </dgm:pt>
    <dgm:pt modelId="{6FC05100-3DE5-4136-829A-BC698A7D9BCC}">
      <dgm:prSet phldrT="[Text]" custT="1"/>
      <dgm:spPr/>
      <dgm:t>
        <a:bodyPr/>
        <a:lstStyle/>
        <a:p>
          <a:r>
            <a:rPr lang="en-US" sz="1800" dirty="0" smtClean="0"/>
            <a:t>Future-Oriented</a:t>
          </a:r>
          <a:endParaRPr lang="en-US" sz="1800" dirty="0"/>
        </a:p>
      </dgm:t>
    </dgm:pt>
    <dgm:pt modelId="{65026CA9-0F94-41A9-AEFE-A3A1F1FDBF4E}" type="parTrans" cxnId="{C7048C6D-F8F3-4860-8CDE-23515E50FA34}">
      <dgm:prSet/>
      <dgm:spPr/>
      <dgm:t>
        <a:bodyPr/>
        <a:lstStyle/>
        <a:p>
          <a:endParaRPr lang="en-US" sz="1600"/>
        </a:p>
      </dgm:t>
    </dgm:pt>
    <dgm:pt modelId="{5783F1BD-470D-48F4-8011-DB3361DA7922}" type="sibTrans" cxnId="{C7048C6D-F8F3-4860-8CDE-23515E50FA34}">
      <dgm:prSet/>
      <dgm:spPr/>
      <dgm:t>
        <a:bodyPr/>
        <a:lstStyle/>
        <a:p>
          <a:endParaRPr lang="en-US" sz="1600"/>
        </a:p>
      </dgm:t>
    </dgm:pt>
    <dgm:pt modelId="{886E3E88-5BE8-4E2E-B3CE-28460A08A4D9}">
      <dgm:prSet phldrT="[Text]" custT="1"/>
      <dgm:spPr/>
      <dgm:t>
        <a:bodyPr/>
        <a:lstStyle/>
        <a:p>
          <a:r>
            <a:rPr lang="en-US" sz="1800" dirty="0" smtClean="0"/>
            <a:t>Benchmarks</a:t>
          </a:r>
          <a:endParaRPr lang="en-US" sz="1800" dirty="0"/>
        </a:p>
      </dgm:t>
    </dgm:pt>
    <dgm:pt modelId="{35B3C512-3D6C-42C5-9BA1-F21F40EF29A7}" type="parTrans" cxnId="{E653AE10-B3A0-4898-BC96-F9BE3CF804EA}">
      <dgm:prSet/>
      <dgm:spPr/>
      <dgm:t>
        <a:bodyPr/>
        <a:lstStyle/>
        <a:p>
          <a:endParaRPr lang="en-US" sz="1600"/>
        </a:p>
      </dgm:t>
    </dgm:pt>
    <dgm:pt modelId="{BE3A390E-C6C4-4B80-8095-9AEC23D2CCEE}" type="sibTrans" cxnId="{E653AE10-B3A0-4898-BC96-F9BE3CF804EA}">
      <dgm:prSet/>
      <dgm:spPr/>
      <dgm:t>
        <a:bodyPr/>
        <a:lstStyle/>
        <a:p>
          <a:endParaRPr lang="en-US" sz="1600"/>
        </a:p>
      </dgm:t>
    </dgm:pt>
    <dgm:pt modelId="{6529E1C2-D0F9-4A22-A626-99619FD6DFE5}">
      <dgm:prSet phldrT="[Text]" custT="1"/>
      <dgm:spPr/>
      <dgm:t>
        <a:bodyPr/>
        <a:lstStyle/>
        <a:p>
          <a:r>
            <a:rPr lang="en-US" sz="1800" dirty="0" smtClean="0"/>
            <a:t>Aligned Strategies</a:t>
          </a:r>
          <a:endParaRPr lang="en-US" sz="1800" dirty="0"/>
        </a:p>
      </dgm:t>
    </dgm:pt>
    <dgm:pt modelId="{FD186F96-7508-4513-B167-8B239FE504CE}" type="parTrans" cxnId="{6D457DC7-6CC1-49B2-8EF7-5A6154189201}">
      <dgm:prSet/>
      <dgm:spPr/>
      <dgm:t>
        <a:bodyPr/>
        <a:lstStyle/>
        <a:p>
          <a:endParaRPr lang="en-US" sz="1600"/>
        </a:p>
      </dgm:t>
    </dgm:pt>
    <dgm:pt modelId="{7DBF164D-6362-472E-925D-A68FCCA6E9A6}" type="sibTrans" cxnId="{6D457DC7-6CC1-49B2-8EF7-5A6154189201}">
      <dgm:prSet/>
      <dgm:spPr/>
      <dgm:t>
        <a:bodyPr/>
        <a:lstStyle/>
        <a:p>
          <a:endParaRPr lang="en-US" sz="1600"/>
        </a:p>
      </dgm:t>
    </dgm:pt>
    <dgm:pt modelId="{94CA703D-ED10-43A4-AAF6-C0C76624B505}" type="pres">
      <dgm:prSet presAssocID="{744D8195-EC25-4122-94BB-E399ABA45D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9D74DF-704B-4AE8-B3D7-0B10E4633A43}" type="pres">
      <dgm:prSet presAssocID="{744D8195-EC25-4122-94BB-E399ABA45DB2}" presName="tSp" presStyleCnt="0"/>
      <dgm:spPr/>
      <dgm:t>
        <a:bodyPr/>
        <a:lstStyle/>
        <a:p>
          <a:endParaRPr lang="en-US"/>
        </a:p>
      </dgm:t>
    </dgm:pt>
    <dgm:pt modelId="{98162165-12BD-42BD-9C2E-06409E13EC5C}" type="pres">
      <dgm:prSet presAssocID="{744D8195-EC25-4122-94BB-E399ABA45DB2}" presName="bSp" presStyleCnt="0"/>
      <dgm:spPr/>
      <dgm:t>
        <a:bodyPr/>
        <a:lstStyle/>
        <a:p>
          <a:endParaRPr lang="en-US"/>
        </a:p>
      </dgm:t>
    </dgm:pt>
    <dgm:pt modelId="{27D72FEF-7A53-4C1C-BEDD-A25DA2B3FF47}" type="pres">
      <dgm:prSet presAssocID="{744D8195-EC25-4122-94BB-E399ABA45DB2}" presName="process" presStyleCnt="0"/>
      <dgm:spPr/>
      <dgm:t>
        <a:bodyPr/>
        <a:lstStyle/>
        <a:p>
          <a:endParaRPr lang="en-US"/>
        </a:p>
      </dgm:t>
    </dgm:pt>
    <dgm:pt modelId="{0BBDC1A7-68A3-41F6-8B43-4CEE49D5CE76}" type="pres">
      <dgm:prSet presAssocID="{A0E4CE13-5FC7-4342-811C-2A5391A63667}" presName="composite1" presStyleCnt="0"/>
      <dgm:spPr/>
      <dgm:t>
        <a:bodyPr/>
        <a:lstStyle/>
        <a:p>
          <a:endParaRPr lang="en-US"/>
        </a:p>
      </dgm:t>
    </dgm:pt>
    <dgm:pt modelId="{650C58AE-6B4D-4745-88E0-CA9A95158E87}" type="pres">
      <dgm:prSet presAssocID="{A0E4CE13-5FC7-4342-811C-2A5391A63667}" presName="dummyNode1" presStyleLbl="node1" presStyleIdx="0" presStyleCnt="3"/>
      <dgm:spPr/>
      <dgm:t>
        <a:bodyPr/>
        <a:lstStyle/>
        <a:p>
          <a:endParaRPr lang="en-US"/>
        </a:p>
      </dgm:t>
    </dgm:pt>
    <dgm:pt modelId="{539B5B4D-E035-47D7-B79F-A51738CD4F68}" type="pres">
      <dgm:prSet presAssocID="{A0E4CE13-5FC7-4342-811C-2A5391A63667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27079-8027-4289-AF65-51EA614B1DB1}" type="pres">
      <dgm:prSet presAssocID="{A0E4CE13-5FC7-4342-811C-2A5391A63667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E1B113-CD93-451A-BD9B-FA00E3A62E73}" type="pres">
      <dgm:prSet presAssocID="{A0E4CE13-5FC7-4342-811C-2A5391A63667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485BB8-0264-45AC-A4F6-CA5174596CC8}" type="pres">
      <dgm:prSet presAssocID="{A0E4CE13-5FC7-4342-811C-2A5391A63667}" presName="connSite1" presStyleCnt="0"/>
      <dgm:spPr/>
      <dgm:t>
        <a:bodyPr/>
        <a:lstStyle/>
        <a:p>
          <a:endParaRPr lang="en-US"/>
        </a:p>
      </dgm:t>
    </dgm:pt>
    <dgm:pt modelId="{C067228F-BEAF-493B-9004-A880C1AEEBA2}" type="pres">
      <dgm:prSet presAssocID="{620DEE2E-3341-42F2-8989-7669AF750D84}" presName="Name9" presStyleLbl="sibTrans2D1" presStyleIdx="0" presStyleCnt="2"/>
      <dgm:spPr/>
      <dgm:t>
        <a:bodyPr/>
        <a:lstStyle/>
        <a:p>
          <a:endParaRPr lang="en-US"/>
        </a:p>
      </dgm:t>
    </dgm:pt>
    <dgm:pt modelId="{DBD4C944-6A58-45A4-B1E9-E7CDCB7FE482}" type="pres">
      <dgm:prSet presAssocID="{5EF21B1F-3CFB-4246-85CE-8A1F0C7F8CCF}" presName="composite2" presStyleCnt="0"/>
      <dgm:spPr/>
      <dgm:t>
        <a:bodyPr/>
        <a:lstStyle/>
        <a:p>
          <a:endParaRPr lang="en-US"/>
        </a:p>
      </dgm:t>
    </dgm:pt>
    <dgm:pt modelId="{EF2ED618-1098-4F98-9F5D-620F0BDF4761}" type="pres">
      <dgm:prSet presAssocID="{5EF21B1F-3CFB-4246-85CE-8A1F0C7F8CCF}" presName="dummyNode2" presStyleLbl="node1" presStyleIdx="0" presStyleCnt="3"/>
      <dgm:spPr/>
      <dgm:t>
        <a:bodyPr/>
        <a:lstStyle/>
        <a:p>
          <a:endParaRPr lang="en-US"/>
        </a:p>
      </dgm:t>
    </dgm:pt>
    <dgm:pt modelId="{B019DB6C-E2C1-4E51-969C-C6692D9ACE1E}" type="pres">
      <dgm:prSet presAssocID="{5EF21B1F-3CFB-4246-85CE-8A1F0C7F8CCF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02BB8-DAC9-46A6-BC15-FA96846C3FBC}" type="pres">
      <dgm:prSet presAssocID="{5EF21B1F-3CFB-4246-85CE-8A1F0C7F8CCF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CD700-417C-4773-8711-E59AC4D98091}" type="pres">
      <dgm:prSet presAssocID="{5EF21B1F-3CFB-4246-85CE-8A1F0C7F8CCF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DAC054-BDD3-4194-8808-1C7D8A50A8E8}" type="pres">
      <dgm:prSet presAssocID="{5EF21B1F-3CFB-4246-85CE-8A1F0C7F8CCF}" presName="connSite2" presStyleCnt="0"/>
      <dgm:spPr/>
      <dgm:t>
        <a:bodyPr/>
        <a:lstStyle/>
        <a:p>
          <a:endParaRPr lang="en-US"/>
        </a:p>
      </dgm:t>
    </dgm:pt>
    <dgm:pt modelId="{1FB92E3C-D8F8-453A-8CF4-F3795AB80118}" type="pres">
      <dgm:prSet presAssocID="{E3CA9E1E-298B-4CCA-AD14-AC689615424F}" presName="Name18" presStyleLbl="sibTrans2D1" presStyleIdx="1" presStyleCnt="2"/>
      <dgm:spPr/>
      <dgm:t>
        <a:bodyPr/>
        <a:lstStyle/>
        <a:p>
          <a:endParaRPr lang="en-US"/>
        </a:p>
      </dgm:t>
    </dgm:pt>
    <dgm:pt modelId="{10C5AF47-7098-4633-A8AD-8960A1A3E36B}" type="pres">
      <dgm:prSet presAssocID="{8C8A816A-BF93-4210-A6AE-FC21A03A83DC}" presName="composite1" presStyleCnt="0"/>
      <dgm:spPr/>
      <dgm:t>
        <a:bodyPr/>
        <a:lstStyle/>
        <a:p>
          <a:endParaRPr lang="en-US"/>
        </a:p>
      </dgm:t>
    </dgm:pt>
    <dgm:pt modelId="{195CE888-FBD9-4445-8DBC-B4771E12B0E2}" type="pres">
      <dgm:prSet presAssocID="{8C8A816A-BF93-4210-A6AE-FC21A03A83DC}" presName="dummyNode1" presStyleLbl="node1" presStyleIdx="1" presStyleCnt="3"/>
      <dgm:spPr/>
      <dgm:t>
        <a:bodyPr/>
        <a:lstStyle/>
        <a:p>
          <a:endParaRPr lang="en-US"/>
        </a:p>
      </dgm:t>
    </dgm:pt>
    <dgm:pt modelId="{77FF8DC9-E472-47E6-941F-DBD0409F7F15}" type="pres">
      <dgm:prSet presAssocID="{8C8A816A-BF93-4210-A6AE-FC21A03A83DC}" presName="childNode1" presStyleLbl="bgAcc1" presStyleIdx="2" presStyleCnt="3" custScaleX="1141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D84AE-48CD-4AD0-8353-57E14E05364A}" type="pres">
      <dgm:prSet presAssocID="{8C8A816A-BF93-4210-A6AE-FC21A03A83DC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E77EB-BC7A-4EA9-A76D-A011906CCF7E}" type="pres">
      <dgm:prSet presAssocID="{8C8A816A-BF93-4210-A6AE-FC21A03A83DC}" presName="parentNode1" presStyleLbl="node1" presStyleIdx="2" presStyleCnt="3" custLinFactNeighborX="-2339" custLinFactNeighborY="-12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2F7DA0-DE48-4A24-A870-744B167D4DE8}" type="pres">
      <dgm:prSet presAssocID="{8C8A816A-BF93-4210-A6AE-FC21A03A83DC}" presName="connSite1" presStyleCnt="0"/>
      <dgm:spPr/>
      <dgm:t>
        <a:bodyPr/>
        <a:lstStyle/>
        <a:p>
          <a:endParaRPr lang="en-US"/>
        </a:p>
      </dgm:t>
    </dgm:pt>
  </dgm:ptLst>
  <dgm:cxnLst>
    <dgm:cxn modelId="{8EB00FF7-20B5-A245-8533-419E28C19C3D}" type="presOf" srcId="{F4B4BEC5-4D69-4CA2-B339-F0174FEE19EF}" destId="{539B5B4D-E035-47D7-B79F-A51738CD4F68}" srcOrd="0" destOrd="1" presId="urn:microsoft.com/office/officeart/2005/8/layout/hProcess4"/>
    <dgm:cxn modelId="{E653AE10-B3A0-4898-BC96-F9BE3CF804EA}" srcId="{5EF21B1F-3CFB-4246-85CE-8A1F0C7F8CCF}" destId="{886E3E88-5BE8-4E2E-B3CE-28460A08A4D9}" srcOrd="2" destOrd="0" parTransId="{35B3C512-3D6C-42C5-9BA1-F21F40EF29A7}" sibTransId="{BE3A390E-C6C4-4B80-8095-9AEC23D2CCEE}"/>
    <dgm:cxn modelId="{49E6A2B6-D3E7-4120-89BE-05F8DD32E5AF}" srcId="{5EF21B1F-3CFB-4246-85CE-8A1F0C7F8CCF}" destId="{87BEDF67-364C-43B4-895D-5B09F8CFF706}" srcOrd="3" destOrd="0" parTransId="{E32EA0C3-B5B2-42B4-8B18-D8AD64C97BBD}" sibTransId="{87DC22D9-D9F5-4E70-A51F-70BBDAE15E4A}"/>
    <dgm:cxn modelId="{C7048C6D-F8F3-4860-8CDE-23515E50FA34}" srcId="{A0E4CE13-5FC7-4342-811C-2A5391A63667}" destId="{6FC05100-3DE5-4136-829A-BC698A7D9BCC}" srcOrd="2" destOrd="0" parTransId="{65026CA9-0F94-41A9-AEFE-A3A1F1FDBF4E}" sibTransId="{5783F1BD-470D-48F4-8011-DB3361DA7922}"/>
    <dgm:cxn modelId="{AB85DC6B-EEF8-484F-BF19-BB30066AD56B}" type="presOf" srcId="{7435C949-055A-4DFE-8113-AFCD9539EB6D}" destId="{539B5B4D-E035-47D7-B79F-A51738CD4F68}" srcOrd="0" destOrd="0" presId="urn:microsoft.com/office/officeart/2005/8/layout/hProcess4"/>
    <dgm:cxn modelId="{50D6E4B7-B1D5-4C2D-900E-33A100652C74}" srcId="{744D8195-EC25-4122-94BB-E399ABA45DB2}" destId="{5EF21B1F-3CFB-4246-85CE-8A1F0C7F8CCF}" srcOrd="1" destOrd="0" parTransId="{0DCF941A-AAF0-4F4C-BD81-B31475570FA9}" sibTransId="{E3CA9E1E-298B-4CCA-AD14-AC689615424F}"/>
    <dgm:cxn modelId="{3B28413A-4142-344B-A145-33E33D20DE6A}" type="presOf" srcId="{87BEDF67-364C-43B4-895D-5B09F8CFF706}" destId="{B019DB6C-E2C1-4E51-969C-C6692D9ACE1E}" srcOrd="0" destOrd="3" presId="urn:microsoft.com/office/officeart/2005/8/layout/hProcess4"/>
    <dgm:cxn modelId="{25E6E331-7004-6C46-B7E4-A083CCE02758}" type="presOf" srcId="{87BEDF67-364C-43B4-895D-5B09F8CFF706}" destId="{C3402BB8-DAC9-46A6-BC15-FA96846C3FBC}" srcOrd="1" destOrd="3" presId="urn:microsoft.com/office/officeart/2005/8/layout/hProcess4"/>
    <dgm:cxn modelId="{61F569D1-FA75-7048-87DD-B32D4A925610}" type="presOf" srcId="{B14CA48A-BF0D-4BF8-8160-954254D0D076}" destId="{51AD84AE-48CD-4AD0-8353-57E14E05364A}" srcOrd="1" destOrd="1" presId="urn:microsoft.com/office/officeart/2005/8/layout/hProcess4"/>
    <dgm:cxn modelId="{751C50CF-790A-E94A-B3B7-C24AB084335C}" type="presOf" srcId="{7435C949-055A-4DFE-8113-AFCD9539EB6D}" destId="{4D727079-8027-4289-AF65-51EA614B1DB1}" srcOrd="1" destOrd="0" presId="urn:microsoft.com/office/officeart/2005/8/layout/hProcess4"/>
    <dgm:cxn modelId="{E0D4B68C-D20C-8A4F-9082-1FB56E8E9677}" type="presOf" srcId="{6FC05100-3DE5-4136-829A-BC698A7D9BCC}" destId="{539B5B4D-E035-47D7-B79F-A51738CD4F68}" srcOrd="0" destOrd="2" presId="urn:microsoft.com/office/officeart/2005/8/layout/hProcess4"/>
    <dgm:cxn modelId="{0F1F9AF0-084B-4B80-B369-7F08A89C3F8D}" srcId="{A0E4CE13-5FC7-4342-811C-2A5391A63667}" destId="{F4B4BEC5-4D69-4CA2-B339-F0174FEE19EF}" srcOrd="1" destOrd="0" parTransId="{4BF50DBA-D0AC-4D2F-8957-10AA225F7F16}" sibTransId="{5B6AA667-14C6-4C4A-BC62-1ECAF851F022}"/>
    <dgm:cxn modelId="{6DECCD92-7449-3648-9AEA-423CE462C145}" type="presOf" srcId="{B14CA48A-BF0D-4BF8-8160-954254D0D076}" destId="{77FF8DC9-E472-47E6-941F-DBD0409F7F15}" srcOrd="0" destOrd="1" presId="urn:microsoft.com/office/officeart/2005/8/layout/hProcess4"/>
    <dgm:cxn modelId="{831A6F86-B9F5-1241-8DBF-DCA691C0CD76}" type="presOf" srcId="{8C8A816A-BF93-4210-A6AE-FC21A03A83DC}" destId="{C89E77EB-BC7A-4EA9-A76D-A011906CCF7E}" srcOrd="0" destOrd="0" presId="urn:microsoft.com/office/officeart/2005/8/layout/hProcess4"/>
    <dgm:cxn modelId="{221022E3-42E4-8742-8571-30E8C73590A3}" type="presOf" srcId="{E0384E97-C320-4DB0-8BDE-4173E14B7E58}" destId="{B019DB6C-E2C1-4E51-969C-C6692D9ACE1E}" srcOrd="0" destOrd="0" presId="urn:microsoft.com/office/officeart/2005/8/layout/hProcess4"/>
    <dgm:cxn modelId="{3393E57F-38C4-B140-ABD9-030747533661}" type="presOf" srcId="{5EF21B1F-3CFB-4246-85CE-8A1F0C7F8CCF}" destId="{89BCD700-417C-4773-8711-E59AC4D98091}" srcOrd="0" destOrd="0" presId="urn:microsoft.com/office/officeart/2005/8/layout/hProcess4"/>
    <dgm:cxn modelId="{7DBDCEF8-28A5-7E4A-9273-48A12ACD67BF}" type="presOf" srcId="{620DEE2E-3341-42F2-8989-7669AF750D84}" destId="{C067228F-BEAF-493B-9004-A880C1AEEBA2}" srcOrd="0" destOrd="0" presId="urn:microsoft.com/office/officeart/2005/8/layout/hProcess4"/>
    <dgm:cxn modelId="{7A42610C-2D8E-4784-BEF9-75195061D83C}" srcId="{744D8195-EC25-4122-94BB-E399ABA45DB2}" destId="{8C8A816A-BF93-4210-A6AE-FC21A03A83DC}" srcOrd="2" destOrd="0" parTransId="{3F488161-606C-4737-80B0-F9292F2F5A25}" sibTransId="{3C392628-2B4F-483D-85C1-D9A45B90D6A0}"/>
    <dgm:cxn modelId="{9FE92D65-5EE8-5746-95B6-CFAFA4CF209D}" type="presOf" srcId="{A0E4CE13-5FC7-4342-811C-2A5391A63667}" destId="{43E1B113-CD93-451A-BD9B-FA00E3A62E73}" srcOrd="0" destOrd="0" presId="urn:microsoft.com/office/officeart/2005/8/layout/hProcess4"/>
    <dgm:cxn modelId="{6D457DC7-6CC1-49B2-8EF7-5A6154189201}" srcId="{5EF21B1F-3CFB-4246-85CE-8A1F0C7F8CCF}" destId="{6529E1C2-D0F9-4A22-A626-99619FD6DFE5}" srcOrd="1" destOrd="0" parTransId="{FD186F96-7508-4513-B167-8B239FE504CE}" sibTransId="{7DBF164D-6362-472E-925D-A68FCCA6E9A6}"/>
    <dgm:cxn modelId="{FE07C832-2D59-2E47-AB80-259E34B7DA15}" type="presOf" srcId="{E3CA9E1E-298B-4CCA-AD14-AC689615424F}" destId="{1FB92E3C-D8F8-453A-8CF4-F3795AB80118}" srcOrd="0" destOrd="0" presId="urn:microsoft.com/office/officeart/2005/8/layout/hProcess4"/>
    <dgm:cxn modelId="{D3B5C0EE-AD53-744B-BB70-5DE0FE8F8EF3}" type="presOf" srcId="{6529E1C2-D0F9-4A22-A626-99619FD6DFE5}" destId="{C3402BB8-DAC9-46A6-BC15-FA96846C3FBC}" srcOrd="1" destOrd="1" presId="urn:microsoft.com/office/officeart/2005/8/layout/hProcess4"/>
    <dgm:cxn modelId="{F7A7987F-8C64-4996-8D69-DAF96C8F344E}" srcId="{744D8195-EC25-4122-94BB-E399ABA45DB2}" destId="{A0E4CE13-5FC7-4342-811C-2A5391A63667}" srcOrd="0" destOrd="0" parTransId="{84D8A388-749F-4EDA-814E-6B9CF88163F7}" sibTransId="{620DEE2E-3341-42F2-8989-7669AF750D84}"/>
    <dgm:cxn modelId="{4C62B612-44CE-8E48-81B9-02A98426B291}" type="presOf" srcId="{918D5D06-9652-4F1F-87BC-143137E0CCCD}" destId="{77FF8DC9-E472-47E6-941F-DBD0409F7F15}" srcOrd="0" destOrd="0" presId="urn:microsoft.com/office/officeart/2005/8/layout/hProcess4"/>
    <dgm:cxn modelId="{3004FD96-4DD6-4312-A933-233AFE3D6D33}" srcId="{8C8A816A-BF93-4210-A6AE-FC21A03A83DC}" destId="{B14CA48A-BF0D-4BF8-8160-954254D0D076}" srcOrd="1" destOrd="0" parTransId="{E6440E59-6828-4CDF-AF31-BE43E8C425BD}" sibTransId="{B4653625-B895-427F-BC09-AC4242227DD4}"/>
    <dgm:cxn modelId="{40AB5D86-E677-4BBE-927B-E50BD191DD45}" srcId="{8C8A816A-BF93-4210-A6AE-FC21A03A83DC}" destId="{918D5D06-9652-4F1F-87BC-143137E0CCCD}" srcOrd="0" destOrd="0" parTransId="{E7245D9A-10B1-4F0E-85DF-2268678CC3AB}" sibTransId="{0B5042F1-465A-4A75-A7C5-7421CA6B7AA1}"/>
    <dgm:cxn modelId="{5525AA7D-E9C1-1642-B29B-5DFB9AB8B3B2}" type="presOf" srcId="{6FC05100-3DE5-4136-829A-BC698A7D9BCC}" destId="{4D727079-8027-4289-AF65-51EA614B1DB1}" srcOrd="1" destOrd="2" presId="urn:microsoft.com/office/officeart/2005/8/layout/hProcess4"/>
    <dgm:cxn modelId="{850ACAA4-E157-CF44-8D54-91828A0629DB}" type="presOf" srcId="{886E3E88-5BE8-4E2E-B3CE-28460A08A4D9}" destId="{C3402BB8-DAC9-46A6-BC15-FA96846C3FBC}" srcOrd="1" destOrd="2" presId="urn:microsoft.com/office/officeart/2005/8/layout/hProcess4"/>
    <dgm:cxn modelId="{54D2F278-73D1-43CF-857F-BAE875835370}" srcId="{A0E4CE13-5FC7-4342-811C-2A5391A63667}" destId="{7435C949-055A-4DFE-8113-AFCD9539EB6D}" srcOrd="0" destOrd="0" parTransId="{2C58A2C7-3EEF-46E5-9093-9113BF1DE113}" sibTransId="{D095D1F0-457B-48A8-8DCD-38F414CBAE37}"/>
    <dgm:cxn modelId="{677532F0-9DEE-9945-A544-2210BD2D1C6E}" type="presOf" srcId="{E0384E97-C320-4DB0-8BDE-4173E14B7E58}" destId="{C3402BB8-DAC9-46A6-BC15-FA96846C3FBC}" srcOrd="1" destOrd="0" presId="urn:microsoft.com/office/officeart/2005/8/layout/hProcess4"/>
    <dgm:cxn modelId="{C1B3C24E-645B-FA4D-8F6F-F4DC97C866A1}" type="presOf" srcId="{744D8195-EC25-4122-94BB-E399ABA45DB2}" destId="{94CA703D-ED10-43A4-AAF6-C0C76624B505}" srcOrd="0" destOrd="0" presId="urn:microsoft.com/office/officeart/2005/8/layout/hProcess4"/>
    <dgm:cxn modelId="{D510BA25-C2A7-964C-B291-364EB043C55D}" type="presOf" srcId="{918D5D06-9652-4F1F-87BC-143137E0CCCD}" destId="{51AD84AE-48CD-4AD0-8353-57E14E05364A}" srcOrd="1" destOrd="0" presId="urn:microsoft.com/office/officeart/2005/8/layout/hProcess4"/>
    <dgm:cxn modelId="{D45EDCAF-D5EC-5F41-A3FA-268035D9DAED}" type="presOf" srcId="{F4B4BEC5-4D69-4CA2-B339-F0174FEE19EF}" destId="{4D727079-8027-4289-AF65-51EA614B1DB1}" srcOrd="1" destOrd="1" presId="urn:microsoft.com/office/officeart/2005/8/layout/hProcess4"/>
    <dgm:cxn modelId="{DD555A10-F365-4345-AF32-E5EE8D1A6A06}" type="presOf" srcId="{6529E1C2-D0F9-4A22-A626-99619FD6DFE5}" destId="{B019DB6C-E2C1-4E51-969C-C6692D9ACE1E}" srcOrd="0" destOrd="1" presId="urn:microsoft.com/office/officeart/2005/8/layout/hProcess4"/>
    <dgm:cxn modelId="{6D607308-3C92-3949-9BA2-A4D017C88515}" type="presOf" srcId="{886E3E88-5BE8-4E2E-B3CE-28460A08A4D9}" destId="{B019DB6C-E2C1-4E51-969C-C6692D9ACE1E}" srcOrd="0" destOrd="2" presId="urn:microsoft.com/office/officeart/2005/8/layout/hProcess4"/>
    <dgm:cxn modelId="{9BC6D237-7FF7-403D-8197-211D2480D839}" srcId="{5EF21B1F-3CFB-4246-85CE-8A1F0C7F8CCF}" destId="{E0384E97-C320-4DB0-8BDE-4173E14B7E58}" srcOrd="0" destOrd="0" parTransId="{C841CE50-98E1-48E0-AA01-492FD57F440F}" sibTransId="{829BFF5E-CD44-4FB7-9A8D-27C652F78AA9}"/>
    <dgm:cxn modelId="{A6B63058-AC41-444E-835B-0E430B5A37F9}" type="presParOf" srcId="{94CA703D-ED10-43A4-AAF6-C0C76624B505}" destId="{EE9D74DF-704B-4AE8-B3D7-0B10E4633A43}" srcOrd="0" destOrd="0" presId="urn:microsoft.com/office/officeart/2005/8/layout/hProcess4"/>
    <dgm:cxn modelId="{6BF450E7-8A21-4843-8614-7C18B2CE1A0E}" type="presParOf" srcId="{94CA703D-ED10-43A4-AAF6-C0C76624B505}" destId="{98162165-12BD-42BD-9C2E-06409E13EC5C}" srcOrd="1" destOrd="0" presId="urn:microsoft.com/office/officeart/2005/8/layout/hProcess4"/>
    <dgm:cxn modelId="{E65DBD66-C5EB-1F44-BC6B-00754EF0DE02}" type="presParOf" srcId="{94CA703D-ED10-43A4-AAF6-C0C76624B505}" destId="{27D72FEF-7A53-4C1C-BEDD-A25DA2B3FF47}" srcOrd="2" destOrd="0" presId="urn:microsoft.com/office/officeart/2005/8/layout/hProcess4"/>
    <dgm:cxn modelId="{5E78E4DF-1CA6-3A42-8100-7D3BB2ABED1A}" type="presParOf" srcId="{27D72FEF-7A53-4C1C-BEDD-A25DA2B3FF47}" destId="{0BBDC1A7-68A3-41F6-8B43-4CEE49D5CE76}" srcOrd="0" destOrd="0" presId="urn:microsoft.com/office/officeart/2005/8/layout/hProcess4"/>
    <dgm:cxn modelId="{26850096-AD3C-BF47-B740-5A920C7DF7DD}" type="presParOf" srcId="{0BBDC1A7-68A3-41F6-8B43-4CEE49D5CE76}" destId="{650C58AE-6B4D-4745-88E0-CA9A95158E87}" srcOrd="0" destOrd="0" presId="urn:microsoft.com/office/officeart/2005/8/layout/hProcess4"/>
    <dgm:cxn modelId="{75E16630-D59B-FF4B-BC00-35637B87EB2E}" type="presParOf" srcId="{0BBDC1A7-68A3-41F6-8B43-4CEE49D5CE76}" destId="{539B5B4D-E035-47D7-B79F-A51738CD4F68}" srcOrd="1" destOrd="0" presId="urn:microsoft.com/office/officeart/2005/8/layout/hProcess4"/>
    <dgm:cxn modelId="{6D7301DD-42F6-264B-8AC6-AF9EA8083045}" type="presParOf" srcId="{0BBDC1A7-68A3-41F6-8B43-4CEE49D5CE76}" destId="{4D727079-8027-4289-AF65-51EA614B1DB1}" srcOrd="2" destOrd="0" presId="urn:microsoft.com/office/officeart/2005/8/layout/hProcess4"/>
    <dgm:cxn modelId="{7E6E798B-2BA9-B748-8E1D-0BABE3F8646B}" type="presParOf" srcId="{0BBDC1A7-68A3-41F6-8B43-4CEE49D5CE76}" destId="{43E1B113-CD93-451A-BD9B-FA00E3A62E73}" srcOrd="3" destOrd="0" presId="urn:microsoft.com/office/officeart/2005/8/layout/hProcess4"/>
    <dgm:cxn modelId="{F08FDC1A-5382-8441-991C-5C461748FDCE}" type="presParOf" srcId="{0BBDC1A7-68A3-41F6-8B43-4CEE49D5CE76}" destId="{89485BB8-0264-45AC-A4F6-CA5174596CC8}" srcOrd="4" destOrd="0" presId="urn:microsoft.com/office/officeart/2005/8/layout/hProcess4"/>
    <dgm:cxn modelId="{FCC7CB85-62CE-7149-A519-1EED6368A56A}" type="presParOf" srcId="{27D72FEF-7A53-4C1C-BEDD-A25DA2B3FF47}" destId="{C067228F-BEAF-493B-9004-A880C1AEEBA2}" srcOrd="1" destOrd="0" presId="urn:microsoft.com/office/officeart/2005/8/layout/hProcess4"/>
    <dgm:cxn modelId="{0188D2FB-8673-CB44-80C0-F0290534D6D9}" type="presParOf" srcId="{27D72FEF-7A53-4C1C-BEDD-A25DA2B3FF47}" destId="{DBD4C944-6A58-45A4-B1E9-E7CDCB7FE482}" srcOrd="2" destOrd="0" presId="urn:microsoft.com/office/officeart/2005/8/layout/hProcess4"/>
    <dgm:cxn modelId="{4613A0E8-E044-164A-86C9-90A3DC33C533}" type="presParOf" srcId="{DBD4C944-6A58-45A4-B1E9-E7CDCB7FE482}" destId="{EF2ED618-1098-4F98-9F5D-620F0BDF4761}" srcOrd="0" destOrd="0" presId="urn:microsoft.com/office/officeart/2005/8/layout/hProcess4"/>
    <dgm:cxn modelId="{A3EBACD8-0D7E-2B4D-BCF0-B599EEBD8140}" type="presParOf" srcId="{DBD4C944-6A58-45A4-B1E9-E7CDCB7FE482}" destId="{B019DB6C-E2C1-4E51-969C-C6692D9ACE1E}" srcOrd="1" destOrd="0" presId="urn:microsoft.com/office/officeart/2005/8/layout/hProcess4"/>
    <dgm:cxn modelId="{3C56752C-AF2F-424B-8E9C-F14F5EEACBC3}" type="presParOf" srcId="{DBD4C944-6A58-45A4-B1E9-E7CDCB7FE482}" destId="{C3402BB8-DAC9-46A6-BC15-FA96846C3FBC}" srcOrd="2" destOrd="0" presId="urn:microsoft.com/office/officeart/2005/8/layout/hProcess4"/>
    <dgm:cxn modelId="{A27AC463-C8B1-4F41-8F53-7C6A1F3FB876}" type="presParOf" srcId="{DBD4C944-6A58-45A4-B1E9-E7CDCB7FE482}" destId="{89BCD700-417C-4773-8711-E59AC4D98091}" srcOrd="3" destOrd="0" presId="urn:microsoft.com/office/officeart/2005/8/layout/hProcess4"/>
    <dgm:cxn modelId="{04C38379-5C8E-8F42-B69C-C96C21ED5A53}" type="presParOf" srcId="{DBD4C944-6A58-45A4-B1E9-E7CDCB7FE482}" destId="{44DAC054-BDD3-4194-8808-1C7D8A50A8E8}" srcOrd="4" destOrd="0" presId="urn:microsoft.com/office/officeart/2005/8/layout/hProcess4"/>
    <dgm:cxn modelId="{ADF4B3C4-5634-F448-8723-12CA230503A4}" type="presParOf" srcId="{27D72FEF-7A53-4C1C-BEDD-A25DA2B3FF47}" destId="{1FB92E3C-D8F8-453A-8CF4-F3795AB80118}" srcOrd="3" destOrd="0" presId="urn:microsoft.com/office/officeart/2005/8/layout/hProcess4"/>
    <dgm:cxn modelId="{3DCF1E99-9B87-484E-8734-5CBBFD0FB3E4}" type="presParOf" srcId="{27D72FEF-7A53-4C1C-BEDD-A25DA2B3FF47}" destId="{10C5AF47-7098-4633-A8AD-8960A1A3E36B}" srcOrd="4" destOrd="0" presId="urn:microsoft.com/office/officeart/2005/8/layout/hProcess4"/>
    <dgm:cxn modelId="{18C9C4FF-C2E6-9D4F-AA7D-68FA83130D75}" type="presParOf" srcId="{10C5AF47-7098-4633-A8AD-8960A1A3E36B}" destId="{195CE888-FBD9-4445-8DBC-B4771E12B0E2}" srcOrd="0" destOrd="0" presId="urn:microsoft.com/office/officeart/2005/8/layout/hProcess4"/>
    <dgm:cxn modelId="{B2CBAD2A-62BD-6347-A367-5C4FF916E140}" type="presParOf" srcId="{10C5AF47-7098-4633-A8AD-8960A1A3E36B}" destId="{77FF8DC9-E472-47E6-941F-DBD0409F7F15}" srcOrd="1" destOrd="0" presId="urn:microsoft.com/office/officeart/2005/8/layout/hProcess4"/>
    <dgm:cxn modelId="{08029C7C-E1EA-914C-B0C6-3966AB263700}" type="presParOf" srcId="{10C5AF47-7098-4633-A8AD-8960A1A3E36B}" destId="{51AD84AE-48CD-4AD0-8353-57E14E05364A}" srcOrd="2" destOrd="0" presId="urn:microsoft.com/office/officeart/2005/8/layout/hProcess4"/>
    <dgm:cxn modelId="{EF78BA78-58A4-0E4C-936E-B300B10DE063}" type="presParOf" srcId="{10C5AF47-7098-4633-A8AD-8960A1A3E36B}" destId="{C89E77EB-BC7A-4EA9-A76D-A011906CCF7E}" srcOrd="3" destOrd="0" presId="urn:microsoft.com/office/officeart/2005/8/layout/hProcess4"/>
    <dgm:cxn modelId="{23688C8F-138E-2644-AD9F-F45126F85F93}" type="presParOf" srcId="{10C5AF47-7098-4633-A8AD-8960A1A3E36B}" destId="{372F7DA0-DE48-4A24-A870-744B167D4DE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B5B4D-E035-47D7-B79F-A51738CD4F68}">
      <dsp:nvSpPr>
        <dsp:cNvPr id="0" name=""/>
        <dsp:cNvSpPr/>
      </dsp:nvSpPr>
      <dsp:spPr>
        <a:xfrm>
          <a:off x="2364" y="1265175"/>
          <a:ext cx="2209741" cy="18225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Decision making informed by data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Historical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Future-Oriented</a:t>
          </a:r>
          <a:endParaRPr lang="en-US" sz="1800" kern="1200" dirty="0"/>
        </a:p>
      </dsp:txBody>
      <dsp:txXfrm>
        <a:off x="44307" y="1307118"/>
        <a:ext cx="2125855" cy="1348137"/>
      </dsp:txXfrm>
    </dsp:sp>
    <dsp:sp modelId="{C067228F-BEAF-493B-9004-A880C1AEEBA2}">
      <dsp:nvSpPr>
        <dsp:cNvPr id="0" name=""/>
        <dsp:cNvSpPr/>
      </dsp:nvSpPr>
      <dsp:spPr>
        <a:xfrm>
          <a:off x="1248549" y="1714943"/>
          <a:ext cx="2413759" cy="2413759"/>
        </a:xfrm>
        <a:prstGeom prst="leftCircularArrow">
          <a:avLst>
            <a:gd name="adj1" fmla="val 3059"/>
            <a:gd name="adj2" fmla="val 375607"/>
            <a:gd name="adj3" fmla="val 2151118"/>
            <a:gd name="adj4" fmla="val 9024489"/>
            <a:gd name="adj5" fmla="val 356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E1B113-CD93-451A-BD9B-FA00E3A62E73}">
      <dsp:nvSpPr>
        <dsp:cNvPr id="0" name=""/>
        <dsp:cNvSpPr/>
      </dsp:nvSpPr>
      <dsp:spPr>
        <a:xfrm>
          <a:off x="493417" y="2697198"/>
          <a:ext cx="1964214" cy="7811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Smart Planning</a:t>
          </a:r>
          <a:endParaRPr lang="en-US" sz="2000" kern="1200" dirty="0"/>
        </a:p>
      </dsp:txBody>
      <dsp:txXfrm>
        <a:off x="516295" y="2720076"/>
        <a:ext cx="1918458" cy="735347"/>
      </dsp:txXfrm>
    </dsp:sp>
    <dsp:sp modelId="{B019DB6C-E2C1-4E51-969C-C6692D9ACE1E}">
      <dsp:nvSpPr>
        <dsp:cNvPr id="0" name=""/>
        <dsp:cNvSpPr/>
      </dsp:nvSpPr>
      <dsp:spPr>
        <a:xfrm>
          <a:off x="2809239" y="1265175"/>
          <a:ext cx="2209741" cy="18225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808782"/>
              <a:satOff val="20694"/>
              <a:lumOff val="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Goals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Aligned Strategies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Benchmarks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Aligned Resources</a:t>
          </a:r>
          <a:endParaRPr lang="en-US" sz="1800" kern="1200" dirty="0"/>
        </a:p>
      </dsp:txBody>
      <dsp:txXfrm>
        <a:off x="2851182" y="1697669"/>
        <a:ext cx="2125855" cy="1348137"/>
      </dsp:txXfrm>
    </dsp:sp>
    <dsp:sp modelId="{1FB92E3C-D8F8-453A-8CF4-F3795AB80118}">
      <dsp:nvSpPr>
        <dsp:cNvPr id="0" name=""/>
        <dsp:cNvSpPr/>
      </dsp:nvSpPr>
      <dsp:spPr>
        <a:xfrm>
          <a:off x="4025320" y="107398"/>
          <a:ext cx="2875346" cy="2875346"/>
        </a:xfrm>
        <a:prstGeom prst="circularArrow">
          <a:avLst>
            <a:gd name="adj1" fmla="val 2568"/>
            <a:gd name="adj2" fmla="val 311709"/>
            <a:gd name="adj3" fmla="val 19512780"/>
            <a:gd name="adj4" fmla="val 12575511"/>
            <a:gd name="adj5" fmla="val 2996"/>
          </a:avLst>
        </a:prstGeom>
        <a:solidFill>
          <a:schemeClr val="accent3">
            <a:hueOff val="-1617565"/>
            <a:satOff val="41387"/>
            <a:lumOff val="15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CD700-417C-4773-8711-E59AC4D98091}">
      <dsp:nvSpPr>
        <dsp:cNvPr id="0" name=""/>
        <dsp:cNvSpPr/>
      </dsp:nvSpPr>
      <dsp:spPr>
        <a:xfrm>
          <a:off x="3300292" y="874623"/>
          <a:ext cx="1964214" cy="781103"/>
        </a:xfrm>
        <a:prstGeom prst="roundRect">
          <a:avLst>
            <a:gd name="adj" fmla="val 10000"/>
          </a:avLst>
        </a:prstGeom>
        <a:solidFill>
          <a:schemeClr val="accent3">
            <a:hueOff val="-808782"/>
            <a:satOff val="20694"/>
            <a:lumOff val="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Targeted Implementation</a:t>
          </a:r>
          <a:endParaRPr lang="en-US" sz="2000" kern="1200" dirty="0"/>
        </a:p>
      </dsp:txBody>
      <dsp:txXfrm>
        <a:off x="3323170" y="897501"/>
        <a:ext cx="1918458" cy="735347"/>
      </dsp:txXfrm>
    </dsp:sp>
    <dsp:sp modelId="{77FF8DC9-E472-47E6-941F-DBD0409F7F15}">
      <dsp:nvSpPr>
        <dsp:cNvPr id="0" name=""/>
        <dsp:cNvSpPr/>
      </dsp:nvSpPr>
      <dsp:spPr>
        <a:xfrm>
          <a:off x="5616114" y="1265175"/>
          <a:ext cx="2521447" cy="18225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617565"/>
              <a:satOff val="41387"/>
              <a:lumOff val="15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Results-oriented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Reporting-structures (technology)</a:t>
          </a:r>
          <a:endParaRPr lang="en-US" sz="1800" kern="1200" dirty="0"/>
        </a:p>
      </dsp:txBody>
      <dsp:txXfrm>
        <a:off x="5658057" y="1307118"/>
        <a:ext cx="2437561" cy="1348137"/>
      </dsp:txXfrm>
    </dsp:sp>
    <dsp:sp modelId="{C89E77EB-BC7A-4EA9-A76D-A011906CCF7E}">
      <dsp:nvSpPr>
        <dsp:cNvPr id="0" name=""/>
        <dsp:cNvSpPr/>
      </dsp:nvSpPr>
      <dsp:spPr>
        <a:xfrm>
          <a:off x="6217078" y="2687723"/>
          <a:ext cx="1964214" cy="781103"/>
        </a:xfrm>
        <a:prstGeom prst="roundRect">
          <a:avLst>
            <a:gd name="adj" fmla="val 10000"/>
          </a:avLst>
        </a:prstGeom>
        <a:solidFill>
          <a:schemeClr val="accent3">
            <a:hueOff val="-1617565"/>
            <a:satOff val="41387"/>
            <a:lumOff val="15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Accountability</a:t>
          </a:r>
          <a:endParaRPr lang="en-US" sz="2000" kern="1200" dirty="0"/>
        </a:p>
      </dsp:txBody>
      <dsp:txXfrm>
        <a:off x="6239956" y="2710601"/>
        <a:ext cx="1918458" cy="735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99592-07A0-004F-A462-AA65091EBD6D}" type="datetimeFigureOut">
              <a:rPr lang="en-US" smtClean="0"/>
              <a:t>4/10/13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29FC7-4776-344B-B826-EE83AC3F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75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0517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13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13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131">
              <a:defRPr/>
            </a:pPr>
            <a:r>
              <a:rPr lang="en-US" dirty="0" smtClean="0"/>
              <a:t>Marti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131">
              <a:defRPr/>
            </a:pPr>
            <a:r>
              <a:rPr lang="en-US" dirty="0" smtClean="0"/>
              <a:t>Marti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131">
              <a:defRPr/>
            </a:pPr>
            <a:r>
              <a:rPr lang="en-US" dirty="0" smtClean="0"/>
              <a:t>Marti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131">
              <a:defRPr/>
            </a:pPr>
            <a:r>
              <a:rPr lang="en-US" dirty="0" smtClean="0"/>
              <a:t>Marti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18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19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131">
              <a:defRPr/>
            </a:pPr>
            <a:r>
              <a:rPr lang="en-US" dirty="0" smtClean="0"/>
              <a:t>Marti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131">
              <a:defRPr/>
            </a:pPr>
            <a:r>
              <a:rPr lang="en-US" dirty="0" smtClean="0"/>
              <a:t>Marti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AB87-1159-7341-AE2C-D4645C7C29E1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49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418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889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5401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4757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8285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1375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5571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8717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2072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491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306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3355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1527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7479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888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82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15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60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84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58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501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089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151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2F549-C7E0-AD4A-B944-B23DF1B62760}" type="datetimeFigureOut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4/10/13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12102-4097-DA43-A986-26095FE2928C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173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3043"/>
            </a:gs>
            <a:gs pos="100000">
              <a:srgbClr val="31183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08708" y="377901"/>
            <a:ext cx="4705904" cy="230832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endParaRPr lang="de-DE" sz="2400" b="1" dirty="0">
              <a:solidFill>
                <a:srgbClr val="FB9553"/>
              </a:solidFill>
              <a:latin typeface="Rockwell"/>
              <a:cs typeface="Rockwell"/>
            </a:endParaRPr>
          </a:p>
          <a:p>
            <a:pPr algn="ctr"/>
            <a:r>
              <a:rPr lang="en-US" sz="2400" dirty="0">
                <a:solidFill>
                  <a:prstClr val="white"/>
                </a:solidFill>
                <a:latin typeface="Rockwell" pitchFamily="18" charset="0"/>
                <a:cs typeface="Rockwell"/>
              </a:rPr>
              <a:t> </a:t>
            </a:r>
            <a:r>
              <a:rPr lang="en-US" sz="2400" dirty="0">
                <a:solidFill>
                  <a:prstClr val="white"/>
                </a:solidFill>
                <a:latin typeface="Rockwell" pitchFamily="18" charset="0"/>
              </a:rPr>
              <a:t>Analytics </a:t>
            </a:r>
            <a:r>
              <a:rPr lang="en-US" sz="2400" dirty="0">
                <a:solidFill>
                  <a:prstClr val="white"/>
                </a:solidFill>
                <a:latin typeface="Rockwell" pitchFamily="18" charset="0"/>
              </a:rPr>
              <a:t>Vision to </a:t>
            </a:r>
            <a:r>
              <a:rPr lang="en-US" sz="2400" dirty="0">
                <a:solidFill>
                  <a:prstClr val="white"/>
                </a:solidFill>
                <a:latin typeface="Rockwell" pitchFamily="18" charset="0"/>
              </a:rPr>
              <a:t>Realization-</a:t>
            </a:r>
          </a:p>
          <a:p>
            <a:pPr algn="ctr"/>
            <a:r>
              <a:rPr lang="en-US" sz="2400" dirty="0">
                <a:solidFill>
                  <a:prstClr val="white"/>
                </a:solidFill>
                <a:latin typeface="Rockwell" pitchFamily="18" charset="0"/>
              </a:rPr>
              <a:t>Strategies</a:t>
            </a:r>
            <a:r>
              <a:rPr lang="en-US" sz="2400" dirty="0">
                <a:solidFill>
                  <a:prstClr val="white"/>
                </a:solidFill>
                <a:latin typeface="Rockwell" pitchFamily="18" charset="0"/>
              </a:rPr>
              <a:t>, Lessons, and </a:t>
            </a:r>
            <a:r>
              <a:rPr lang="en-US" sz="2400" dirty="0">
                <a:solidFill>
                  <a:prstClr val="white"/>
                </a:solidFill>
                <a:latin typeface="Rockwell" pitchFamily="18" charset="0"/>
              </a:rPr>
              <a:t>Insights</a:t>
            </a:r>
          </a:p>
          <a:p>
            <a:pPr algn="ctr"/>
            <a:endParaRPr lang="en-US" sz="2400" dirty="0">
              <a:solidFill>
                <a:prstClr val="white"/>
              </a:solidFill>
              <a:latin typeface="Rockwell" pitchFamily="18" charset="0"/>
              <a:cs typeface="Rockwell"/>
            </a:endParaRPr>
          </a:p>
          <a:p>
            <a:pPr algn="ctr"/>
            <a:r>
              <a:rPr lang="en-US" sz="2400" dirty="0">
                <a:solidFill>
                  <a:prstClr val="white"/>
                </a:solidFill>
                <a:latin typeface="Rockwell" pitchFamily="18" charset="0"/>
                <a:cs typeface="Rockwell"/>
              </a:rPr>
              <a:t>Reflections from a </a:t>
            </a:r>
          </a:p>
          <a:p>
            <a:pPr algn="ctr"/>
            <a:r>
              <a:rPr lang="en-US" sz="2400" dirty="0">
                <a:solidFill>
                  <a:prstClr val="white"/>
                </a:solidFill>
                <a:latin typeface="Rockwell" pitchFamily="18" charset="0"/>
                <a:cs typeface="Rockwell"/>
              </a:rPr>
              <a:t>Chief Academic Officer</a:t>
            </a:r>
            <a:endParaRPr lang="de-DE" sz="2400" dirty="0">
              <a:solidFill>
                <a:prstClr val="white"/>
              </a:solidFill>
              <a:latin typeface="Rockwell" pitchFamily="18" charset="0"/>
              <a:cs typeface="Rockwell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65909" y="4337313"/>
            <a:ext cx="4191501" cy="923330"/>
          </a:xfrm>
          <a:prstGeom prst="rect">
            <a:avLst/>
          </a:prstGeom>
          <a:noFill/>
          <a:effectLst>
            <a:outerShdw blurRad="50800" dir="5400000" sx="83000" sy="83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de-DE" b="1" dirty="0">
                <a:solidFill>
                  <a:prstClr val="white"/>
                </a:solidFill>
                <a:latin typeface="Rockwell"/>
                <a:cs typeface="Rockwell"/>
              </a:rPr>
              <a:t>Dr. Marti  Venn</a:t>
            </a:r>
          </a:p>
          <a:p>
            <a:pPr algn="r"/>
            <a:endParaRPr lang="de-DE" b="1" dirty="0">
              <a:solidFill>
                <a:prstClr val="white"/>
              </a:solidFill>
              <a:latin typeface="Rockwell"/>
              <a:cs typeface="Rockwell"/>
            </a:endParaRPr>
          </a:p>
          <a:p>
            <a:pPr algn="r"/>
            <a:endParaRPr lang="de-DE" b="1" dirty="0">
              <a:solidFill>
                <a:prstClr val="white"/>
              </a:solidFill>
              <a:latin typeface="Rockwell"/>
              <a:cs typeface="Rockwell"/>
            </a:endParaRPr>
          </a:p>
        </p:txBody>
      </p:sp>
      <p:pic>
        <p:nvPicPr>
          <p:cNvPr id="22" name="Bild 21" descr="iPad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569" y="1193054"/>
            <a:ext cx="2950162" cy="3767418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5666934" y="2211319"/>
            <a:ext cx="2734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prstClr val="white"/>
                </a:solidFill>
                <a:latin typeface="Rockwell"/>
                <a:cs typeface="Rockwell"/>
              </a:rPr>
              <a:t>Start </a:t>
            </a:r>
          </a:p>
          <a:p>
            <a:pPr algn="ctr"/>
            <a:r>
              <a:rPr lang="de-DE" sz="3600" b="1" dirty="0" err="1">
                <a:solidFill>
                  <a:prstClr val="white"/>
                </a:solidFill>
                <a:latin typeface="Rockwell"/>
                <a:cs typeface="Rockwell"/>
              </a:rPr>
              <a:t>here</a:t>
            </a:r>
            <a:r>
              <a:rPr lang="de-DE" sz="3600" b="1" i="1" dirty="0">
                <a:solidFill>
                  <a:prstClr val="white"/>
                </a:solidFill>
                <a:latin typeface="Rockwell"/>
                <a:cs typeface="Rockwell"/>
              </a:rPr>
              <a:t>!</a:t>
            </a:r>
            <a:endParaRPr lang="de-DE" sz="3600" b="1" i="1" dirty="0">
              <a:solidFill>
                <a:prstClr val="white"/>
              </a:solidFill>
              <a:latin typeface="Rockwell"/>
              <a:cs typeface="Rockwell"/>
            </a:endParaRPr>
          </a:p>
        </p:txBody>
      </p:sp>
      <p:pic>
        <p:nvPicPr>
          <p:cNvPr id="18" name="Bild 17" descr="displayShadow.png"/>
          <p:cNvPicPr>
            <a:picLocks noChangeAspect="1"/>
          </p:cNvPicPr>
          <p:nvPr/>
        </p:nvPicPr>
        <p:blipFill>
          <a:blip r:embed="rId4" cstate="screen">
            <a:alphaModFix amt="9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5703" y="4665896"/>
            <a:ext cx="3984313" cy="766981"/>
          </a:xfrm>
          <a:prstGeom prst="rect">
            <a:avLst/>
          </a:prstGeom>
        </p:spPr>
      </p:pic>
      <p:pic>
        <p:nvPicPr>
          <p:cNvPr id="1028" name="Picture 4" descr="http://www.redstarresume.com/uploads/images/college_graduate_photo.jpg"/>
          <p:cNvPicPr preferRelativeResize="0">
            <a:picLocks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5025" y="1532064"/>
            <a:ext cx="2286000" cy="306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17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sp>
        <p:nvSpPr>
          <p:cNvPr id="26" name="Textfeld 12"/>
          <p:cNvSpPr txBox="1"/>
          <p:nvPr/>
        </p:nvSpPr>
        <p:spPr>
          <a:xfrm>
            <a:off x="303954" y="6130906"/>
            <a:ext cx="236795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  <p:sp>
        <p:nvSpPr>
          <p:cNvPr id="21" name="Textfeld 4"/>
          <p:cNvSpPr txBox="1"/>
          <p:nvPr/>
        </p:nvSpPr>
        <p:spPr>
          <a:xfrm>
            <a:off x="227149" y="4957855"/>
            <a:ext cx="4630261" cy="923330"/>
          </a:xfrm>
          <a:prstGeom prst="rect">
            <a:avLst/>
          </a:prstGeom>
          <a:noFill/>
          <a:effectLst>
            <a:outerShdw blurRad="50800" dir="5400000" sx="83000" sy="83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r"/>
            <a:endParaRPr lang="en-US" b="1" dirty="0">
              <a:solidFill>
                <a:srgbClr val="94B6D2">
                  <a:lumMod val="60000"/>
                  <a:lumOff val="40000"/>
                </a:srgbClr>
              </a:solidFill>
              <a:latin typeface="Rockwell"/>
              <a:cs typeface="Rockwell"/>
            </a:endParaRPr>
          </a:p>
          <a:p>
            <a:pPr algn="r"/>
            <a:r>
              <a:rPr lang="en-US" b="1" dirty="0">
                <a:solidFill>
                  <a:prstClr val="white"/>
                </a:solidFill>
                <a:latin typeface="Rockwell"/>
                <a:cs typeface="Rockwell"/>
              </a:rPr>
              <a:t>Vice </a:t>
            </a:r>
            <a:r>
              <a:rPr lang="en-US" b="1" dirty="0">
                <a:solidFill>
                  <a:prstClr val="white"/>
                </a:solidFill>
                <a:latin typeface="Rockwell"/>
                <a:cs typeface="Rockwell"/>
              </a:rPr>
              <a:t>President for Academic </a:t>
            </a:r>
            <a:r>
              <a:rPr lang="en-US" b="1" dirty="0">
                <a:solidFill>
                  <a:prstClr val="white"/>
                </a:solidFill>
                <a:latin typeface="Rockwell"/>
                <a:cs typeface="Rockwell"/>
              </a:rPr>
              <a:t>Affairs</a:t>
            </a:r>
          </a:p>
          <a:p>
            <a:pPr algn="r"/>
            <a:r>
              <a:rPr lang="de-DE" b="1" dirty="0">
                <a:solidFill>
                  <a:prstClr val="white"/>
                </a:solidFill>
                <a:latin typeface="Rockwell"/>
                <a:cs typeface="Rockwell"/>
              </a:rPr>
              <a:t>Middle Georgia State College</a:t>
            </a:r>
            <a:endParaRPr lang="de-DE" b="1" dirty="0">
              <a:solidFill>
                <a:prstClr val="white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39630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6063" y="202893"/>
            <a:ext cx="819666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transfer population</a:t>
            </a: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sp>
        <p:nvSpPr>
          <p:cNvPr id="11" name="Textfeld 5"/>
          <p:cNvSpPr txBox="1"/>
          <p:nvPr/>
        </p:nvSpPr>
        <p:spPr>
          <a:xfrm>
            <a:off x="403413" y="1531856"/>
            <a:ext cx="79881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FFFFFF"/>
                </a:solidFill>
                <a:latin typeface="Museo Sans 500"/>
                <a:cs typeface="Museo Sans 500"/>
              </a:rPr>
              <a:t>Potential Problem</a:t>
            </a:r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:</a:t>
            </a:r>
          </a:p>
          <a:p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	</a:t>
            </a:r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What effect is our transfer population having on progression, retention, and graduation?</a:t>
            </a:r>
          </a:p>
          <a:p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pic>
        <p:nvPicPr>
          <p:cNvPr id="2050" name="Picture 2" descr="http://downloads.clipart.com/19173075.jpg?t=1362444517&amp;h=74d15a993d1a5ea03ba2d34e3dbd0dae&amp;u=rapidlearni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8715" y="3247128"/>
            <a:ext cx="2705756" cy="1799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4" name="Textfeld 12"/>
          <p:cNvSpPr txBox="1"/>
          <p:nvPr/>
        </p:nvSpPr>
        <p:spPr>
          <a:xfrm>
            <a:off x="303945" y="6130906"/>
            <a:ext cx="236795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0566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6063" y="202893"/>
            <a:ext cx="819666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example01.transfer population</a:t>
            </a: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525488"/>
              </p:ext>
            </p:extLst>
          </p:nvPr>
        </p:nvGraphicFramePr>
        <p:xfrm>
          <a:off x="706590" y="1334580"/>
          <a:ext cx="7632700" cy="4085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8363"/>
                <a:gridCol w="2316460"/>
                <a:gridCol w="1651265"/>
                <a:gridCol w="2286612"/>
              </a:tblGrid>
              <a:tr h="882288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MGSC Total New Transfers 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Compared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to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New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Student Population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450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Total of New Student Population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# of New Transfers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</a:rPr>
                        <a:t>% of Total New Student Population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516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Fall 2008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3079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658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21%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516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Fall 2009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3225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779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24%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516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Fall 2010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2854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674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24%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516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Fall 2011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2381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599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25%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516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Fall 2012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2674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758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28%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11" name="Textfeld 12"/>
          <p:cNvSpPr txBox="1"/>
          <p:nvPr/>
        </p:nvSpPr>
        <p:spPr>
          <a:xfrm>
            <a:off x="303945" y="6130906"/>
            <a:ext cx="236795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57529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6063" y="202893"/>
            <a:ext cx="819666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example01.transfer population</a:t>
            </a: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719075923"/>
              </p:ext>
            </p:extLst>
          </p:nvPr>
        </p:nvGraphicFramePr>
        <p:xfrm>
          <a:off x="706590" y="1334580"/>
          <a:ext cx="7632700" cy="4085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feld 12"/>
          <p:cNvSpPr txBox="1"/>
          <p:nvPr/>
        </p:nvSpPr>
        <p:spPr>
          <a:xfrm>
            <a:off x="303945" y="6130906"/>
            <a:ext cx="236795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71396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6063" y="202893"/>
            <a:ext cx="819666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example01.transfer population</a:t>
            </a: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965616571"/>
              </p:ext>
            </p:extLst>
          </p:nvPr>
        </p:nvGraphicFramePr>
        <p:xfrm>
          <a:off x="706590" y="1162050"/>
          <a:ext cx="76327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5848350" y="4924425"/>
            <a:ext cx="1009650" cy="657225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03945" y="6130906"/>
            <a:ext cx="236795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34804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6063" y="202893"/>
            <a:ext cx="819666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example01.transfer population</a:t>
            </a: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357352"/>
              </p:ext>
            </p:extLst>
          </p:nvPr>
        </p:nvGraphicFramePr>
        <p:xfrm>
          <a:off x="706590" y="1334580"/>
          <a:ext cx="7618260" cy="4114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1544"/>
                <a:gridCol w="1902375"/>
                <a:gridCol w="2634341"/>
              </a:tblGrid>
              <a:tr h="88228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Spring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2013 Transfer Population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Registration Trends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13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Registration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Prior to 1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st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 Day of Classes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485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90.7%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16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On 1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st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 Day of Classes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4.7%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516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nd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 Day of Classes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1.3%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516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rd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 Day of Classes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2.6%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516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 Day of Classes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0.7%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6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535</a:t>
                      </a: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6515100" y="3190875"/>
            <a:ext cx="1009650" cy="1800226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Textfeld 12"/>
          <p:cNvSpPr txBox="1"/>
          <p:nvPr/>
        </p:nvSpPr>
        <p:spPr>
          <a:xfrm>
            <a:off x="303945" y="6130906"/>
            <a:ext cx="236795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6040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6063" y="202893"/>
            <a:ext cx="819666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example01.transfer population</a:t>
            </a: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sp>
        <p:nvSpPr>
          <p:cNvPr id="11" name="Textfeld 5"/>
          <p:cNvSpPr txBox="1"/>
          <p:nvPr/>
        </p:nvSpPr>
        <p:spPr>
          <a:xfrm>
            <a:off x="403413" y="1531856"/>
            <a:ext cx="79881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FFFFFF"/>
                </a:solidFill>
                <a:latin typeface="Museo Sans 500"/>
                <a:cs typeface="Museo Sans 500"/>
              </a:rPr>
              <a:t>Pertinent Questions</a:t>
            </a:r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:</a:t>
            </a:r>
          </a:p>
          <a:p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How to fast track transfer students, particularly those with &gt; 60 credit hours, to put them into a graduation trajectory?</a:t>
            </a:r>
          </a:p>
          <a:p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Should all transfer applicants be admitted?</a:t>
            </a:r>
          </a:p>
          <a:p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How do we get transfer students registered </a:t>
            </a:r>
            <a:r>
              <a:rPr lang="en-US" sz="2000" b="1" i="1" dirty="0">
                <a:solidFill>
                  <a:srgbClr val="FFFFFF"/>
                </a:solidFill>
                <a:latin typeface="Museo Sans 500"/>
                <a:cs typeface="Museo Sans 500"/>
              </a:rPr>
              <a:t>before </a:t>
            </a:r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classes begin?</a:t>
            </a:r>
          </a:p>
        </p:txBody>
      </p:sp>
      <p:sp>
        <p:nvSpPr>
          <p:cNvPr id="12" name="Textfeld 12"/>
          <p:cNvSpPr txBox="1"/>
          <p:nvPr/>
        </p:nvSpPr>
        <p:spPr>
          <a:xfrm>
            <a:off x="303945" y="6130906"/>
            <a:ext cx="236795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70114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6063" y="202893"/>
            <a:ext cx="819666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transfer population</a:t>
            </a: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sp>
        <p:nvSpPr>
          <p:cNvPr id="11" name="Textfeld 5"/>
          <p:cNvSpPr txBox="1"/>
          <p:nvPr/>
        </p:nvSpPr>
        <p:spPr>
          <a:xfrm>
            <a:off x="403413" y="1531856"/>
            <a:ext cx="79881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FFFFFF"/>
                </a:solidFill>
                <a:latin typeface="Museo Sans 500"/>
                <a:cs typeface="Museo Sans 500"/>
              </a:rPr>
              <a:t>Policy Changes</a:t>
            </a:r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:</a:t>
            </a:r>
          </a:p>
          <a:p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	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Met with VP of Enrollment Management and her team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Eliminate practice of transfer students being admitted just prior to the start of the semester</a:t>
            </a:r>
          </a:p>
          <a:p>
            <a:pPr lvl="1"/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Eliminate practice of admitting students prior to analyzing transcripts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Create an Academic Review Committee to evaluate any transfer student with a G.P.A lower than our G.P.A. for new students prior to provisionally admitting them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sp>
        <p:nvSpPr>
          <p:cNvPr id="12" name="Textfeld 12"/>
          <p:cNvSpPr txBox="1"/>
          <p:nvPr/>
        </p:nvSpPr>
        <p:spPr>
          <a:xfrm>
            <a:off x="303945" y="6130906"/>
            <a:ext cx="236795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95264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6063" y="202893"/>
            <a:ext cx="819666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transfer population</a:t>
            </a: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sp>
        <p:nvSpPr>
          <p:cNvPr id="11" name="Textfeld 5"/>
          <p:cNvSpPr txBox="1"/>
          <p:nvPr/>
        </p:nvSpPr>
        <p:spPr>
          <a:xfrm>
            <a:off x="403413" y="1531856"/>
            <a:ext cx="79881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rgbClr val="FFFFFF"/>
                </a:solidFill>
                <a:latin typeface="Museo Sans 500"/>
                <a:cs typeface="Museo Sans 500"/>
              </a:rPr>
              <a:t>Alignment and Effectiveness of Resources</a:t>
            </a:r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:</a:t>
            </a:r>
          </a:p>
          <a:p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	</a:t>
            </a:r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Campus Budget Hearings (1/2013)</a:t>
            </a:r>
          </a:p>
          <a:p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University System of Georgia Budget Hearings (2/2013)</a:t>
            </a:r>
          </a:p>
          <a:p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Implementing new systems to address transfer students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Utilizing data metrics to assess whether our resource deployment is effective in terms of transfer student success</a:t>
            </a:r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sp>
        <p:nvSpPr>
          <p:cNvPr id="12" name="Textfeld 12"/>
          <p:cNvSpPr txBox="1"/>
          <p:nvPr/>
        </p:nvSpPr>
        <p:spPr>
          <a:xfrm>
            <a:off x="303945" y="6130906"/>
            <a:ext cx="236795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12597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6063" y="202893"/>
            <a:ext cx="819666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r</a:t>
            </a:r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ealizations..</a:t>
            </a: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sp>
        <p:nvSpPr>
          <p:cNvPr id="11" name="Textfeld 5"/>
          <p:cNvSpPr txBox="1"/>
          <p:nvPr/>
        </p:nvSpPr>
        <p:spPr>
          <a:xfrm>
            <a:off x="403413" y="1531856"/>
            <a:ext cx="79881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Quick wins and long-term goals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endParaRPr lang="en-US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>
                <a:solidFill>
                  <a:srgbClr val="FFFFFF"/>
                </a:solidFill>
                <a:latin typeface="Museo Sans 500"/>
                <a:cs typeface="Museo Sans 500"/>
              </a:rPr>
              <a:t>Align fiscal resources to campus wide and project specific </a:t>
            </a:r>
            <a:r>
              <a:rPr lang="de-DE" sz="2000" b="1" dirty="0">
                <a:solidFill>
                  <a:srgbClr val="FFFFFF"/>
                </a:solidFill>
                <a:latin typeface="Museo Sans 500"/>
                <a:cs typeface="Museo Sans 500"/>
              </a:rPr>
              <a:t>initiatives</a:t>
            </a:r>
          </a:p>
          <a:p>
            <a:pPr marL="342900" indent="-342900">
              <a:buFont typeface="Arial" pitchFamily="34" charset="0"/>
              <a:buChar char="•"/>
            </a:pP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342900" indent="-342900">
              <a:buFont typeface="Arial" pitchFamily="34" charset="0"/>
              <a:buChar char="•"/>
            </a:pP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 sz="2000" b="1" dirty="0">
                <a:solidFill>
                  <a:srgbClr val="FFFFFF"/>
                </a:solidFill>
                <a:latin typeface="Museo Sans 500"/>
                <a:cs typeface="Museo Sans 500"/>
              </a:rPr>
              <a:t>Change campus policies and practices  AND engage in curriculum redesign</a:t>
            </a:r>
          </a:p>
          <a:p>
            <a:pPr marL="342900" indent="-342900">
              <a:buFont typeface="Arial" pitchFamily="34" charset="0"/>
              <a:buChar char="•"/>
            </a:pP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algn="ctr"/>
            <a:r>
              <a:rPr lang="en-US" sz="2000" b="1" dirty="0">
                <a:solidFill>
                  <a:srgbClr val="FFFFFF"/>
                </a:solidFill>
                <a:latin typeface="Museo Sans 500"/>
                <a:cs typeface="Museo Sans 500"/>
              </a:rPr>
              <a:t>AND SIMULTANEOUSLY</a:t>
            </a:r>
          </a:p>
        </p:txBody>
      </p:sp>
      <p:sp>
        <p:nvSpPr>
          <p:cNvPr id="12" name="Textfeld 12"/>
          <p:cNvSpPr txBox="1"/>
          <p:nvPr/>
        </p:nvSpPr>
        <p:spPr>
          <a:xfrm>
            <a:off x="303945" y="6130906"/>
            <a:ext cx="236795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39194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3043"/>
            </a:gs>
            <a:gs pos="100000">
              <a:srgbClr val="31183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6063" y="202893"/>
            <a:ext cx="8196668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data in the right hands</a:t>
            </a: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03413" y="1531856"/>
            <a:ext cx="50067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rgbClr val="FFFFFF"/>
                </a:solidFill>
                <a:latin typeface="Museo Sans 500"/>
                <a:cs typeface="Museo Sans 500"/>
              </a:rPr>
              <a:t>Dashboards</a:t>
            </a: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Available to all Deans and Department Chairs</a:t>
            </a: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Provides on-the-spot snapshots of 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Enrollment Metrics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Degrees Conferred Metrics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Returning Student Metrics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Success Metrics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de-DE" b="1" dirty="0">
                <a:solidFill>
                  <a:srgbClr val="FFFFFF"/>
                </a:solidFill>
                <a:latin typeface="Museo Sans 500"/>
                <a:cs typeface="Museo Sans 500"/>
              </a:rPr>
              <a:t>Align academic administrators, faculty and academic staff annual evaluations, promotion, tenure and post-tenure systems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5657819" y="1531856"/>
            <a:ext cx="2950162" cy="3767418"/>
            <a:chOff x="5562569" y="1630258"/>
            <a:chExt cx="2950162" cy="3767418"/>
          </a:xfrm>
        </p:grpSpPr>
        <p:pic>
          <p:nvPicPr>
            <p:cNvPr id="17" name="Bild 21" descr="iPad.png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62569" y="1630258"/>
              <a:ext cx="2950162" cy="3767418"/>
            </a:xfrm>
            <a:prstGeom prst="rect">
              <a:avLst/>
            </a:prstGeom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7911" y="4117179"/>
              <a:ext cx="2229111" cy="10107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7910" y="1959355"/>
              <a:ext cx="2229111" cy="11925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7910" y="3141577"/>
              <a:ext cx="2229111" cy="975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" name="Textfeld 12"/>
          <p:cNvSpPr txBox="1"/>
          <p:nvPr/>
        </p:nvSpPr>
        <p:spPr>
          <a:xfrm>
            <a:off x="303945" y="6130906"/>
            <a:ext cx="236795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46397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01704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82654" y="-4119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6063" y="202893"/>
            <a:ext cx="5832231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sz="3600" b="1" dirty="0">
                <a:solidFill>
                  <a:srgbClr val="FB9553"/>
                </a:solidFill>
                <a:latin typeface="Rockwell"/>
                <a:cs typeface="Museo Sans 500"/>
              </a:rPr>
              <a:t>Higher </a:t>
            </a:r>
            <a:r>
              <a:rPr lang="de-DE" sz="3600" b="1" dirty="0">
                <a:solidFill>
                  <a:srgbClr val="FB9553"/>
                </a:solidFill>
                <a:latin typeface="Rockwell"/>
                <a:cs typeface="Museo Sans 500"/>
              </a:rPr>
              <a:t>Education</a:t>
            </a:r>
            <a:endParaRPr lang="de-DE" sz="36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sp>
        <p:nvSpPr>
          <p:cNvPr id="26" name="Textfeld 12"/>
          <p:cNvSpPr txBox="1"/>
          <p:nvPr/>
        </p:nvSpPr>
        <p:spPr>
          <a:xfrm>
            <a:off x="303945" y="6130906"/>
            <a:ext cx="23679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  <p:cxnSp>
        <p:nvCxnSpPr>
          <p:cNvPr id="18" name="Gerade Verbindung 21"/>
          <p:cNvCxnSpPr/>
          <p:nvPr/>
        </p:nvCxnSpPr>
        <p:spPr>
          <a:xfrm flipH="1" flipV="1">
            <a:off x="5778313" y="1447800"/>
            <a:ext cx="22412" cy="4547719"/>
          </a:xfrm>
          <a:prstGeom prst="line">
            <a:avLst/>
          </a:prstGeom>
          <a:ln w="0">
            <a:gradFill flip="none" rotWithShape="1">
              <a:gsLst>
                <a:gs pos="50000">
                  <a:schemeClr val="bg1">
                    <a:alpha val="73000"/>
                  </a:schemeClr>
                </a:gs>
                <a:gs pos="75000">
                  <a:srgbClr val="FFFFFF">
                    <a:alpha val="0"/>
                  </a:srgbClr>
                </a:gs>
                <a:gs pos="25000">
                  <a:schemeClr val="accent1"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885825" y="1721026"/>
            <a:ext cx="5819775" cy="355282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FB9553"/>
                </a:solidFill>
                <a:latin typeface="Rockwell"/>
                <a:cs typeface="Museo Sans 500"/>
              </a:rPr>
              <a:t>Higher Education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671901" y="2980383"/>
            <a:ext cx="7963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14701" y="3113734"/>
            <a:ext cx="1909624" cy="3238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76825" y="2811551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214701" y="4481041"/>
            <a:ext cx="653215" cy="4529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057400" y="3099917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230625" y="1638300"/>
            <a:ext cx="303400" cy="6589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724400" y="3268751"/>
            <a:ext cx="1266825" cy="1688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862761" y="4894265"/>
            <a:ext cx="847726" cy="8921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790825" y="2811551"/>
            <a:ext cx="7724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3169513" y="4014317"/>
            <a:ext cx="113347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124909" y="4014318"/>
            <a:ext cx="1071563" cy="3667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284634" y="4683122"/>
            <a:ext cx="557213" cy="962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124909" y="2848207"/>
            <a:ext cx="1218241" cy="8414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351307" y="2956569"/>
            <a:ext cx="557213" cy="962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291137" y="3868337"/>
            <a:ext cx="6334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041105" y="4481041"/>
            <a:ext cx="6334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136300" y="2980383"/>
            <a:ext cx="6334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4081462" y="2867025"/>
            <a:ext cx="113347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3091489" y="1726670"/>
            <a:ext cx="1133475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rot="16200000" flipH="1">
            <a:off x="863330" y="3073130"/>
            <a:ext cx="988924" cy="46576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 rot="16200000" flipV="1">
            <a:off x="4240834" y="3606824"/>
            <a:ext cx="922016" cy="25968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>
            <a:off x="1219199" y="1992813"/>
            <a:ext cx="4314825" cy="69920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79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3043"/>
            </a:gs>
            <a:gs pos="100000">
              <a:srgbClr val="31183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88351" y="2623719"/>
            <a:ext cx="3879973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rgbClr val="FB9553"/>
                </a:solidFill>
                <a:latin typeface="Rockwell"/>
                <a:cs typeface="Rockwell"/>
              </a:rPr>
              <a:t>QUESTIONS?</a:t>
            </a:r>
            <a:endParaRPr lang="de-DE" sz="440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  <p:pic>
        <p:nvPicPr>
          <p:cNvPr id="22" name="Bild 21" descr="iPad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569" y="1193054"/>
            <a:ext cx="2950162" cy="3767418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5666934" y="2211319"/>
            <a:ext cx="2734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solidFill>
                  <a:prstClr val="white"/>
                </a:solidFill>
                <a:latin typeface="Rockwell"/>
                <a:cs typeface="Rockwell"/>
              </a:rPr>
              <a:t>Start </a:t>
            </a:r>
          </a:p>
          <a:p>
            <a:pPr algn="ctr"/>
            <a:r>
              <a:rPr lang="de-DE" sz="3600" b="1" dirty="0" err="1">
                <a:solidFill>
                  <a:prstClr val="white"/>
                </a:solidFill>
                <a:latin typeface="Rockwell"/>
                <a:cs typeface="Rockwell"/>
              </a:rPr>
              <a:t>here</a:t>
            </a:r>
            <a:r>
              <a:rPr lang="de-DE" sz="3600" b="1" i="1" dirty="0">
                <a:solidFill>
                  <a:prstClr val="white"/>
                </a:solidFill>
                <a:latin typeface="Rockwell"/>
                <a:cs typeface="Rockwell"/>
              </a:rPr>
              <a:t>!</a:t>
            </a:r>
            <a:endParaRPr lang="de-DE" sz="3600" b="1" i="1" dirty="0">
              <a:solidFill>
                <a:prstClr val="white"/>
              </a:solidFill>
              <a:latin typeface="Rockwell"/>
              <a:cs typeface="Rockwell"/>
            </a:endParaRPr>
          </a:p>
        </p:txBody>
      </p:sp>
      <p:pic>
        <p:nvPicPr>
          <p:cNvPr id="18" name="Bild 17" descr="displayShadow.png"/>
          <p:cNvPicPr>
            <a:picLocks noChangeAspect="1"/>
          </p:cNvPicPr>
          <p:nvPr/>
        </p:nvPicPr>
        <p:blipFill>
          <a:blip r:embed="rId3" cstate="screen">
            <a:alphaModFix amt="9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5703" y="4665896"/>
            <a:ext cx="3984313" cy="766981"/>
          </a:xfrm>
          <a:prstGeom prst="rect">
            <a:avLst/>
          </a:prstGeom>
        </p:spPr>
      </p:pic>
      <p:pic>
        <p:nvPicPr>
          <p:cNvPr id="1028" name="Picture 4" descr="http://www.redstarresume.com/uploads/images/college_graduate_photo.jpg"/>
          <p:cNvPicPr preferRelativeResize="0">
            <a:picLocks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5025" y="1532064"/>
            <a:ext cx="2286000" cy="306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17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sp>
        <p:nvSpPr>
          <p:cNvPr id="14" name="Textfeld 12"/>
          <p:cNvSpPr txBox="1"/>
          <p:nvPr/>
        </p:nvSpPr>
        <p:spPr>
          <a:xfrm>
            <a:off x="303945" y="6130906"/>
            <a:ext cx="236795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32961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" y="0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18556" y="248406"/>
            <a:ext cx="7151537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de-DE" sz="3600" b="1" dirty="0">
                <a:solidFill>
                  <a:srgbClr val="FB9553"/>
                </a:solidFill>
                <a:latin typeface="Rockwell"/>
                <a:cs typeface="Museo Sans 500"/>
              </a:rPr>
              <a:t>Our Story</a:t>
            </a:r>
            <a:endParaRPr lang="de-DE" sz="36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sp>
        <p:nvSpPr>
          <p:cNvPr id="26" name="Textfeld 12"/>
          <p:cNvSpPr txBox="1"/>
          <p:nvPr/>
        </p:nvSpPr>
        <p:spPr>
          <a:xfrm>
            <a:off x="303945" y="6130906"/>
            <a:ext cx="23679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  <p:cxnSp>
        <p:nvCxnSpPr>
          <p:cNvPr id="18" name="Gerade Verbindung 21"/>
          <p:cNvCxnSpPr/>
          <p:nvPr/>
        </p:nvCxnSpPr>
        <p:spPr>
          <a:xfrm flipH="1" flipV="1">
            <a:off x="5778313" y="1447800"/>
            <a:ext cx="22412" cy="4547719"/>
          </a:xfrm>
          <a:prstGeom prst="line">
            <a:avLst/>
          </a:prstGeom>
          <a:ln w="0">
            <a:gradFill flip="none" rotWithShape="1">
              <a:gsLst>
                <a:gs pos="50000">
                  <a:schemeClr val="bg1">
                    <a:alpha val="73000"/>
                  </a:schemeClr>
                </a:gs>
                <a:gs pos="75000">
                  <a:srgbClr val="FFFFFF">
                    <a:alpha val="0"/>
                  </a:srgbClr>
                </a:gs>
                <a:gs pos="25000">
                  <a:schemeClr val="accent1"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1424125" y="1787526"/>
            <a:ext cx="5819775" cy="3552825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FB9553"/>
                </a:solidFill>
                <a:latin typeface="Rockwell"/>
                <a:cs typeface="Museo Sans 500"/>
              </a:rPr>
              <a:t>Higher Education</a:t>
            </a: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219199" y="2980383"/>
            <a:ext cx="5257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405604" y="3392339"/>
            <a:ext cx="1641442" cy="226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664993" y="277530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214701" y="4481041"/>
            <a:ext cx="653215" cy="4529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47850" y="4014317"/>
            <a:ext cx="82405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230625" y="1638300"/>
            <a:ext cx="303400" cy="6589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724400" y="3268751"/>
            <a:ext cx="1266825" cy="1688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353312" y="4445180"/>
            <a:ext cx="847726" cy="8921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790825" y="2811551"/>
            <a:ext cx="7724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962275" y="3945652"/>
            <a:ext cx="8983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541308" y="4191000"/>
            <a:ext cx="1033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177033" y="4707495"/>
            <a:ext cx="80850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621255" y="3204765"/>
            <a:ext cx="1277240" cy="277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686187" y="3601201"/>
            <a:ext cx="148426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291137" y="3868337"/>
            <a:ext cx="6334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534025" y="4297582"/>
            <a:ext cx="6334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136300" y="2980383"/>
            <a:ext cx="6334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060792" y="3222977"/>
            <a:ext cx="980313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224965" y="1726670"/>
            <a:ext cx="816140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rot="16200000" flipH="1">
            <a:off x="1601038" y="3596534"/>
            <a:ext cx="988924" cy="46576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 rot="16200000" flipV="1">
            <a:off x="4580097" y="3759591"/>
            <a:ext cx="922016" cy="25968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>
            <a:off x="1219199" y="1992813"/>
            <a:ext cx="4314825" cy="69920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090987" y="3945652"/>
            <a:ext cx="6334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34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3043"/>
            </a:gs>
            <a:gs pos="100000">
              <a:srgbClr val="31183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03413" y="202893"/>
            <a:ext cx="5832231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institutional context</a:t>
            </a: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03413" y="1531856"/>
            <a:ext cx="39209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Founded in 1968 in Central Georgia as a two year institution (2 campuses</a:t>
            </a: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)</a:t>
            </a:r>
          </a:p>
          <a:p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Commuter Campus to Residential Campus (beginning Fall 2010</a:t>
            </a: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Consolidation- Middle Georgia State College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5 campuses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cxnSp>
        <p:nvCxnSpPr>
          <p:cNvPr id="24" name="Gerade Verbindung 21"/>
          <p:cNvCxnSpPr/>
          <p:nvPr/>
        </p:nvCxnSpPr>
        <p:spPr>
          <a:xfrm flipH="1" flipV="1">
            <a:off x="4549588" y="1447800"/>
            <a:ext cx="22412" cy="4547719"/>
          </a:xfrm>
          <a:prstGeom prst="line">
            <a:avLst/>
          </a:prstGeom>
          <a:ln w="0">
            <a:gradFill flip="none" rotWithShape="1">
              <a:gsLst>
                <a:gs pos="50000">
                  <a:schemeClr val="bg1">
                    <a:alpha val="73000"/>
                  </a:schemeClr>
                </a:gs>
                <a:gs pos="75000">
                  <a:srgbClr val="FFFFFF">
                    <a:alpha val="0"/>
                  </a:srgbClr>
                </a:gs>
                <a:gs pos="25000">
                  <a:schemeClr val="accent1"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sp>
        <p:nvSpPr>
          <p:cNvPr id="26" name="Textfeld 12"/>
          <p:cNvSpPr txBox="1"/>
          <p:nvPr/>
        </p:nvSpPr>
        <p:spPr>
          <a:xfrm>
            <a:off x="303945" y="6130906"/>
            <a:ext cx="236795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  <p:pic>
        <p:nvPicPr>
          <p:cNvPr id="2052" name="Picture 4" descr="msc campus photo1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8715" y="1389958"/>
            <a:ext cx="1745674" cy="2194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astman campus photo3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9668" y="1389958"/>
            <a:ext cx="1745672" cy="2194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ochran campus photo3"/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97284" y="3843099"/>
            <a:ext cx="2289442" cy="1860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9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3043"/>
            </a:gs>
            <a:gs pos="100000">
              <a:srgbClr val="31183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6063" y="202893"/>
            <a:ext cx="5832231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m</a:t>
            </a:r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otivation for change</a:t>
            </a: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03413" y="1531856"/>
            <a:ext cx="50067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rgbClr val="FFFFFF"/>
                </a:solidFill>
                <a:latin typeface="Museo Sans 500"/>
                <a:cs typeface="Museo Sans 500"/>
              </a:rPr>
              <a:t>Belief:</a:t>
            </a: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 </a:t>
            </a: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r>
              <a:rPr lang="en-US" b="1" dirty="0">
                <a:solidFill>
                  <a:srgbClr val="FFFFFF"/>
                </a:solidFill>
                <a:latin typeface="Museo Sans 500"/>
                <a:cs typeface="Museo Sans 500"/>
              </a:rPr>
              <a:t>	</a:t>
            </a:r>
            <a:r>
              <a:rPr lang="en-US" b="1" dirty="0">
                <a:solidFill>
                  <a:srgbClr val="FFFFFF"/>
                </a:solidFill>
                <a:latin typeface="Museo Sans 500"/>
                <a:cs typeface="Museo Sans 500"/>
              </a:rPr>
              <a:t>	</a:t>
            </a:r>
            <a:r>
              <a:rPr lang="en-US" b="1" dirty="0">
                <a:solidFill>
                  <a:srgbClr val="EBDDC3">
                    <a:lumMod val="90000"/>
                  </a:srgbClr>
                </a:solidFill>
                <a:latin typeface="Museo Sans 500"/>
                <a:cs typeface="Museo Sans 500"/>
              </a:rPr>
              <a:t>It </a:t>
            </a:r>
            <a:r>
              <a:rPr lang="en-US" b="1" dirty="0">
                <a:solidFill>
                  <a:srgbClr val="EBDDC3">
                    <a:lumMod val="90000"/>
                  </a:srgbClr>
                </a:solidFill>
                <a:latin typeface="Museo Sans 500"/>
                <a:cs typeface="Museo Sans 500"/>
              </a:rPr>
              <a:t>is the right thing to do!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rgbClr val="FFFFFF"/>
                </a:solidFill>
                <a:latin typeface="Museo Sans 500"/>
                <a:cs typeface="Museo Sans 500"/>
              </a:rPr>
              <a:t>External Pressures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Performance-based </a:t>
            </a: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budgeting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Presidential accountability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University System of Georgia Board </a:t>
            </a: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of Regents</a:t>
            </a: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Complete College Georgia/America</a:t>
            </a:r>
          </a:p>
        </p:txBody>
      </p:sp>
      <p:cxnSp>
        <p:nvCxnSpPr>
          <p:cNvPr id="24" name="Gerade Verbindung 21"/>
          <p:cNvCxnSpPr/>
          <p:nvPr/>
        </p:nvCxnSpPr>
        <p:spPr>
          <a:xfrm flipH="1" flipV="1">
            <a:off x="5778313" y="1447800"/>
            <a:ext cx="22412" cy="4547719"/>
          </a:xfrm>
          <a:prstGeom prst="line">
            <a:avLst/>
          </a:prstGeom>
          <a:ln w="0">
            <a:gradFill flip="none" rotWithShape="1">
              <a:gsLst>
                <a:gs pos="50000">
                  <a:schemeClr val="bg1">
                    <a:alpha val="73000"/>
                  </a:schemeClr>
                </a:gs>
                <a:gs pos="75000">
                  <a:srgbClr val="FFFFFF">
                    <a:alpha val="0"/>
                  </a:srgbClr>
                </a:gs>
                <a:gs pos="25000">
                  <a:schemeClr val="accent1"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sp>
        <p:nvSpPr>
          <p:cNvPr id="26" name="Textfeld 12"/>
          <p:cNvSpPr txBox="1"/>
          <p:nvPr/>
        </p:nvSpPr>
        <p:spPr>
          <a:xfrm>
            <a:off x="303945" y="6130906"/>
            <a:ext cx="236795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115" y="1619250"/>
            <a:ext cx="2441542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432" t="21816" r="4511" b="26533"/>
          <a:stretch/>
        </p:blipFill>
        <p:spPr bwMode="auto">
          <a:xfrm>
            <a:off x="6103116" y="3836292"/>
            <a:ext cx="2665540" cy="128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035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3043"/>
            </a:gs>
            <a:gs pos="100000">
              <a:srgbClr val="31183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6063" y="202893"/>
            <a:ext cx="5832231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h</a:t>
            </a:r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istorical use of data</a:t>
            </a: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03413" y="1531856"/>
            <a:ext cx="50067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rgbClr val="FFFFFF"/>
                </a:solidFill>
                <a:latin typeface="Museo Sans 500"/>
                <a:cs typeface="Museo Sans 500"/>
              </a:rPr>
              <a:t>Vision hits </a:t>
            </a:r>
            <a:r>
              <a:rPr lang="en-US" b="1" i="1" dirty="0">
                <a:solidFill>
                  <a:srgbClr val="EBDDC3">
                    <a:lumMod val="90000"/>
                  </a:srgbClr>
                </a:solidFill>
                <a:latin typeface="Museo Sans 500"/>
                <a:cs typeface="Museo Sans 500"/>
              </a:rPr>
              <a:t>reality</a:t>
            </a:r>
            <a:r>
              <a:rPr lang="en-US" b="1" dirty="0">
                <a:solidFill>
                  <a:srgbClr val="FFFFFF"/>
                </a:solidFill>
                <a:latin typeface="Museo Sans 500"/>
                <a:cs typeface="Museo Sans 500"/>
              </a:rPr>
              <a:t>!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rgbClr val="FFFFFF"/>
                </a:solidFill>
                <a:latin typeface="Museo Sans 500"/>
                <a:cs typeface="Museo Sans 500"/>
              </a:rPr>
              <a:t>Sporadic in terms of understanding:	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student population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program development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resource </a:t>
            </a: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allocation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>
                <a:solidFill>
                  <a:srgbClr val="FFFFFF"/>
                </a:solidFill>
                <a:latin typeface="Museo Sans 500"/>
                <a:cs typeface="Museo Sans 500"/>
              </a:rPr>
              <a:t>Campus Data Silos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>
                <a:solidFill>
                  <a:srgbClr val="EBDDC3">
                    <a:lumMod val="90000"/>
                  </a:srgbClr>
                </a:solidFill>
                <a:latin typeface="Museo Sans 500"/>
                <a:cs typeface="Museo Sans 500"/>
              </a:rPr>
              <a:t>Total Frustration</a:t>
            </a:r>
            <a:r>
              <a:rPr lang="en-US" b="1" i="1" dirty="0">
                <a:solidFill>
                  <a:srgbClr val="EBDDC3">
                    <a:lumMod val="90000"/>
                  </a:srgbClr>
                </a:solidFill>
                <a:latin typeface="Museo Sans 500"/>
                <a:cs typeface="Museo Sans 500"/>
              </a:rPr>
              <a:t>!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i="1" dirty="0">
              <a:solidFill>
                <a:srgbClr val="EBDDC3">
                  <a:lumMod val="90000"/>
                </a:srgbClr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>
                <a:solidFill>
                  <a:srgbClr val="EBDDC3">
                    <a:lumMod val="90000"/>
                  </a:srgbClr>
                </a:solidFill>
                <a:latin typeface="Museo Sans 500"/>
                <a:cs typeface="Museo Sans 500"/>
              </a:rPr>
              <a:t>What did I need to address reality?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i="1" dirty="0">
              <a:solidFill>
                <a:srgbClr val="EBDDC3">
                  <a:lumMod val="90000"/>
                </a:srgbClr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b="1" i="1" dirty="0">
              <a:solidFill>
                <a:srgbClr val="EBDDC3">
                  <a:lumMod val="90000"/>
                </a:srgbClr>
              </a:solidFill>
              <a:latin typeface="Museo Sans 500"/>
              <a:cs typeface="Museo Sans 500"/>
            </a:endParaRPr>
          </a:p>
        </p:txBody>
      </p:sp>
      <p:cxnSp>
        <p:nvCxnSpPr>
          <p:cNvPr id="24" name="Gerade Verbindung 21"/>
          <p:cNvCxnSpPr/>
          <p:nvPr/>
        </p:nvCxnSpPr>
        <p:spPr>
          <a:xfrm flipH="1" flipV="1">
            <a:off x="5778313" y="1447800"/>
            <a:ext cx="22412" cy="4547719"/>
          </a:xfrm>
          <a:prstGeom prst="line">
            <a:avLst/>
          </a:prstGeom>
          <a:ln w="0">
            <a:gradFill flip="none" rotWithShape="1">
              <a:gsLst>
                <a:gs pos="50000">
                  <a:schemeClr val="bg1">
                    <a:alpha val="73000"/>
                  </a:schemeClr>
                </a:gs>
                <a:gs pos="75000">
                  <a:srgbClr val="FFFFFF">
                    <a:alpha val="0"/>
                  </a:srgbClr>
                </a:gs>
                <a:gs pos="25000">
                  <a:schemeClr val="accent1"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sp>
        <p:nvSpPr>
          <p:cNvPr id="26" name="Textfeld 12"/>
          <p:cNvSpPr txBox="1"/>
          <p:nvPr/>
        </p:nvSpPr>
        <p:spPr>
          <a:xfrm>
            <a:off x="303945" y="6130906"/>
            <a:ext cx="236795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8294" y="1800224"/>
            <a:ext cx="2486584" cy="170038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20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3043"/>
            </a:gs>
            <a:gs pos="100000">
              <a:srgbClr val="31183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</a:t>
            </a:r>
            <a:r>
              <a:rPr lang="de-DE" b="1" dirty="0">
                <a:solidFill>
                  <a:srgbClr val="FB9553"/>
                </a:solidFill>
                <a:latin typeface="Rockwell"/>
                <a:cs typeface="Rockwell"/>
              </a:rPr>
              <a:t>Insights</a:t>
            </a:r>
            <a:r>
              <a:rPr lang="de-DE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6063" y="202893"/>
            <a:ext cx="5832231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a new way of doing...</a:t>
            </a: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33400" y="1371600"/>
            <a:ext cx="8077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1400" dirty="0">
                <a:solidFill>
                  <a:prstClr val="black"/>
                </a:solidFill>
                <a:latin typeface="Calibri"/>
              </a:rPr>
            </a:br>
            <a:r>
              <a:rPr lang="en-US" sz="14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1400" dirty="0">
                <a:solidFill>
                  <a:prstClr val="black"/>
                </a:solidFill>
                <a:latin typeface="Calibri"/>
              </a:rPr>
            </a:br>
            <a:r>
              <a:rPr lang="en-US" sz="10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1000" dirty="0">
                <a:solidFill>
                  <a:prstClr val="black"/>
                </a:solidFill>
                <a:latin typeface="Calibri"/>
              </a:rPr>
            </a:br>
            <a:r>
              <a:rPr lang="en-US" sz="10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1000" dirty="0">
                <a:solidFill>
                  <a:prstClr val="black"/>
                </a:solidFill>
                <a:latin typeface="Calibri"/>
              </a:rPr>
            </a:b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12954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214071"/>
              </p:ext>
            </p:extLst>
          </p:nvPr>
        </p:nvGraphicFramePr>
        <p:xfrm>
          <a:off x="457200" y="1514475"/>
          <a:ext cx="8229600" cy="435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075246" y="1695568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rgbClr val="DD8047">
                    <a:lumMod val="20000"/>
                    <a:lumOff val="80000"/>
                  </a:srgbClr>
                </a:solidFill>
                <a:latin typeface="Calibri"/>
              </a:rPr>
              <a:t>Mission Driven</a:t>
            </a:r>
            <a:endParaRPr lang="en-US" sz="3600" i="1" dirty="0">
              <a:solidFill>
                <a:srgbClr val="DD8047">
                  <a:lumMod val="20000"/>
                  <a:lumOff val="80000"/>
                </a:srgbClr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499" y="6172742"/>
            <a:ext cx="242887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61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3043"/>
            </a:gs>
            <a:gs pos="100000">
              <a:srgbClr val="31183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6063" y="202893"/>
            <a:ext cx="5832231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v</a:t>
            </a:r>
            <a:r>
              <a:rPr lang="de-DE" sz="3600" b="1" dirty="0">
                <a:solidFill>
                  <a:srgbClr val="FB9553"/>
                </a:solidFill>
                <a:latin typeface="Rockwell"/>
                <a:cs typeface="Rockwell"/>
              </a:rPr>
              <a:t>ision</a:t>
            </a: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03413" y="1531856"/>
            <a:ext cx="50067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Perception becomes </a:t>
            </a:r>
            <a:r>
              <a:rPr lang="en-US" b="1" i="1" dirty="0">
                <a:solidFill>
                  <a:srgbClr val="EBDDC3">
                    <a:lumMod val="90000"/>
                  </a:srgbClr>
                </a:solidFill>
                <a:latin typeface="Museo Sans 500"/>
                <a:cs typeface="Museo Sans 500"/>
              </a:rPr>
              <a:t>Reality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Changing perception meant looking in the </a:t>
            </a: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mirror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Deconstructing </a:t>
            </a: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faculty myths around Retention, Progression and Graduation rates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Alignment </a:t>
            </a: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of efforts across the </a:t>
            </a:r>
            <a:r>
              <a:rPr lang="en-US" u="sng" dirty="0">
                <a:solidFill>
                  <a:srgbClr val="FFFFFF"/>
                </a:solidFill>
                <a:latin typeface="Museo Sans 500"/>
                <a:cs typeface="Museo Sans 500"/>
              </a:rPr>
              <a:t>entire </a:t>
            </a: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institution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Building </a:t>
            </a: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a </a:t>
            </a:r>
            <a:r>
              <a:rPr lang="en-US" b="1" i="1" dirty="0">
                <a:solidFill>
                  <a:srgbClr val="EBDDC3">
                    <a:lumMod val="90000"/>
                  </a:srgbClr>
                </a:solidFill>
                <a:latin typeface="Museo Sans 500"/>
                <a:cs typeface="Museo Sans 500"/>
              </a:rPr>
              <a:t>Culture of Accountability</a:t>
            </a:r>
          </a:p>
        </p:txBody>
      </p:sp>
      <p:cxnSp>
        <p:nvCxnSpPr>
          <p:cNvPr id="24" name="Gerade Verbindung 21"/>
          <p:cNvCxnSpPr/>
          <p:nvPr/>
        </p:nvCxnSpPr>
        <p:spPr>
          <a:xfrm flipH="1" flipV="1">
            <a:off x="5778313" y="1447800"/>
            <a:ext cx="22412" cy="4547719"/>
          </a:xfrm>
          <a:prstGeom prst="line">
            <a:avLst/>
          </a:prstGeom>
          <a:ln w="0">
            <a:gradFill flip="none" rotWithShape="1">
              <a:gsLst>
                <a:gs pos="50000">
                  <a:schemeClr val="bg1">
                    <a:alpha val="73000"/>
                  </a:schemeClr>
                </a:gs>
                <a:gs pos="75000">
                  <a:srgbClr val="FFFFFF">
                    <a:alpha val="0"/>
                  </a:srgbClr>
                </a:gs>
                <a:gs pos="25000">
                  <a:schemeClr val="accent1"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sp>
        <p:nvSpPr>
          <p:cNvPr id="26" name="Textfeld 12"/>
          <p:cNvSpPr txBox="1"/>
          <p:nvPr/>
        </p:nvSpPr>
        <p:spPr>
          <a:xfrm>
            <a:off x="303945" y="6130906"/>
            <a:ext cx="236795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  <p:pic>
        <p:nvPicPr>
          <p:cNvPr id="16" name="Picture 2" descr="http://www.carriehensley.com/wp-content/uploads/2012/09/mirror-self-reflection-image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48400" y="1447800"/>
            <a:ext cx="2248068" cy="265176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54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3043"/>
            </a:gs>
            <a:gs pos="100000">
              <a:srgbClr val="31183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689702"/>
            <a:ext cx="9144000" cy="3168298"/>
          </a:xfrm>
          <a:prstGeom prst="rect">
            <a:avLst/>
          </a:prstGeom>
          <a:gradFill flip="none" rotWithShape="1">
            <a:gsLst>
              <a:gs pos="0">
                <a:srgbClr val="311B3A">
                  <a:alpha val="45000"/>
                </a:srgbClr>
              </a:gs>
              <a:gs pos="100000">
                <a:srgbClr val="311B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-1"/>
            <a:ext cx="9143999" cy="5995519"/>
          </a:xfrm>
          <a:prstGeom prst="rect">
            <a:avLst/>
          </a:prstGeom>
          <a:gradFill flip="none" rotWithShape="1">
            <a:gsLst>
              <a:gs pos="0">
                <a:srgbClr val="833043"/>
              </a:gs>
              <a:gs pos="100000">
                <a:srgbClr val="31183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16063" y="202893"/>
            <a:ext cx="5832231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e-DE" sz="3600" b="1" dirty="0">
                <a:solidFill>
                  <a:srgbClr val="FB9553"/>
                </a:solidFill>
                <a:latin typeface="Rockwell"/>
                <a:cs typeface="Museo Sans 500"/>
              </a:rPr>
              <a:t>s</a:t>
            </a:r>
            <a:r>
              <a:rPr lang="de-DE" sz="3600" b="1" dirty="0">
                <a:solidFill>
                  <a:srgbClr val="FB9553"/>
                </a:solidFill>
                <a:latin typeface="Rockwell"/>
                <a:cs typeface="Museo Sans 500"/>
              </a:rPr>
              <a:t>tages of </a:t>
            </a:r>
            <a:r>
              <a:rPr lang="de-DE" sz="3600" b="1" dirty="0">
                <a:solidFill>
                  <a:srgbClr val="FB9553"/>
                </a:solidFill>
                <a:latin typeface="Rockwell"/>
                <a:cs typeface="Museo Sans 500"/>
              </a:rPr>
              <a:t>f</a:t>
            </a:r>
            <a:r>
              <a:rPr lang="de-DE" sz="3600" b="1" dirty="0">
                <a:solidFill>
                  <a:srgbClr val="FB9553"/>
                </a:solidFill>
                <a:latin typeface="Rockwell"/>
                <a:cs typeface="Museo Sans 500"/>
              </a:rPr>
              <a:t>aculty </a:t>
            </a:r>
            <a:r>
              <a:rPr lang="de-DE" sz="3600" b="1" dirty="0">
                <a:solidFill>
                  <a:srgbClr val="FB9553"/>
                </a:solidFill>
                <a:latin typeface="Rockwell"/>
                <a:cs typeface="Museo Sans 500"/>
              </a:rPr>
              <a:t>g</a:t>
            </a:r>
            <a:r>
              <a:rPr lang="de-DE" sz="3600" b="1" dirty="0">
                <a:solidFill>
                  <a:srgbClr val="FB9553"/>
                </a:solidFill>
                <a:latin typeface="Rockwell"/>
                <a:cs typeface="Museo Sans 500"/>
              </a:rPr>
              <a:t>rief</a:t>
            </a:r>
            <a:endParaRPr lang="de-DE" sz="2000" b="1" dirty="0">
              <a:solidFill>
                <a:srgbClr val="FFFFFF"/>
              </a:solidFill>
              <a:latin typeface="Museo Sans 500"/>
              <a:cs typeface="Museo Sans 50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03413" y="1531856"/>
            <a:ext cx="50067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Denial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Anger</a:t>
            </a: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Bargaining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Depression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rgbClr val="FFFFFF"/>
              </a:solidFill>
              <a:latin typeface="Museo Sans 500"/>
              <a:cs typeface="Museo Sans 50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Museo Sans 500"/>
                <a:cs typeface="Museo Sans 500"/>
              </a:rPr>
              <a:t>Acceptance</a:t>
            </a:r>
          </a:p>
        </p:txBody>
      </p:sp>
      <p:cxnSp>
        <p:nvCxnSpPr>
          <p:cNvPr id="24" name="Gerade Verbindung 21"/>
          <p:cNvCxnSpPr/>
          <p:nvPr/>
        </p:nvCxnSpPr>
        <p:spPr>
          <a:xfrm flipH="1" flipV="1">
            <a:off x="5778313" y="1447800"/>
            <a:ext cx="22412" cy="4547719"/>
          </a:xfrm>
          <a:prstGeom prst="line">
            <a:avLst/>
          </a:prstGeom>
          <a:ln w="0">
            <a:gradFill flip="none" rotWithShape="1">
              <a:gsLst>
                <a:gs pos="50000">
                  <a:schemeClr val="bg1">
                    <a:alpha val="73000"/>
                  </a:schemeClr>
                </a:gs>
                <a:gs pos="75000">
                  <a:srgbClr val="FFFFFF">
                    <a:alpha val="0"/>
                  </a:srgbClr>
                </a:gs>
                <a:gs pos="25000">
                  <a:schemeClr val="accent1">
                    <a:alpha val="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6"/>
          <p:cNvCxnSpPr/>
          <p:nvPr/>
        </p:nvCxnSpPr>
        <p:spPr>
          <a:xfrm>
            <a:off x="0" y="5995519"/>
            <a:ext cx="9144000" cy="0"/>
          </a:xfrm>
          <a:prstGeom prst="line">
            <a:avLst/>
          </a:prstGeom>
          <a:ln w="6350">
            <a:gradFill flip="none" rotWithShape="1">
              <a:gsLst>
                <a:gs pos="50000">
                  <a:schemeClr val="bg1"/>
                </a:gs>
                <a:gs pos="90000">
                  <a:srgbClr val="31183A">
                    <a:alpha val="0"/>
                  </a:srgbClr>
                </a:gs>
                <a:gs pos="10000">
                  <a:srgbClr val="31183A">
                    <a:alpha val="0"/>
                  </a:srgb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1" descr="arrowR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047046" y="6172742"/>
            <a:ext cx="354061" cy="354061"/>
          </a:xfrm>
          <a:prstGeom prst="rect">
            <a:avLst/>
          </a:prstGeom>
        </p:spPr>
      </p:pic>
      <p:pic>
        <p:nvPicPr>
          <p:cNvPr id="25" name="Bild 10" descr="arrowR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654" y="6172742"/>
            <a:ext cx="354061" cy="354061"/>
          </a:xfrm>
          <a:prstGeom prst="rect">
            <a:avLst/>
          </a:prstGeom>
        </p:spPr>
      </p:pic>
      <p:sp>
        <p:nvSpPr>
          <p:cNvPr id="26" name="Textfeld 12"/>
          <p:cNvSpPr txBox="1"/>
          <p:nvPr/>
        </p:nvSpPr>
        <p:spPr>
          <a:xfrm>
            <a:off x="303945" y="6130906"/>
            <a:ext cx="236795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Analytics Vision to Realization- </a:t>
            </a:r>
          </a:p>
          <a:p>
            <a:pPr algn="ctr"/>
            <a:r>
              <a:rPr lang="de-DE" sz="1050" b="1" dirty="0">
                <a:solidFill>
                  <a:srgbClr val="FB9553"/>
                </a:solidFill>
                <a:latin typeface="Rockwell"/>
                <a:cs typeface="Rockwell"/>
              </a:rPr>
              <a:t>Strategies, Lessons, and Insights</a:t>
            </a:r>
          </a:p>
          <a:p>
            <a:pPr algn="ctr"/>
            <a:endParaRPr lang="de-DE" sz="1050" b="1" dirty="0">
              <a:solidFill>
                <a:srgbClr val="FB9553"/>
              </a:solidFill>
              <a:latin typeface="Rockwell"/>
              <a:cs typeface="Rockwell"/>
            </a:endParaRPr>
          </a:p>
        </p:txBody>
      </p:sp>
      <p:pic>
        <p:nvPicPr>
          <p:cNvPr id="16" name="Picture 2" descr="http://www.carriehensley.com/wp-content/uploads/2012/09/mirror-self-reflection-image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48400" y="1447800"/>
            <a:ext cx="2248068" cy="265176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50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E0CAA2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833043">
                <a:alpha val="59000"/>
              </a:srgbClr>
            </a:gs>
            <a:gs pos="100000">
              <a:srgbClr val="31183A"/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5_Office-Desig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833043">
                <a:alpha val="59000"/>
              </a:srgbClr>
            </a:gs>
            <a:gs pos="100000">
              <a:srgbClr val="31183A"/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733</Words>
  <Application>Microsoft Macintosh PowerPoint</Application>
  <PresentationFormat>On-screen Show (4:3)</PresentationFormat>
  <Paragraphs>273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Office-Design</vt:lpstr>
      <vt:lpstr>5_Office-Design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Blackboard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Stohner</dc:creator>
  <cp:lastModifiedBy>Megan Stohner</cp:lastModifiedBy>
  <cp:revision>1</cp:revision>
  <dcterms:created xsi:type="dcterms:W3CDTF">2013-04-10T18:40:09Z</dcterms:created>
  <dcterms:modified xsi:type="dcterms:W3CDTF">2013-04-10T18:44:04Z</dcterms:modified>
</cp:coreProperties>
</file>